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6" r:id="rId2"/>
    <p:sldId id="259" r:id="rId3"/>
    <p:sldId id="315" r:id="rId4"/>
    <p:sldId id="260" r:id="rId5"/>
    <p:sldId id="320" r:id="rId6"/>
    <p:sldId id="319" r:id="rId7"/>
    <p:sldId id="321" r:id="rId8"/>
    <p:sldId id="257" r:id="rId9"/>
    <p:sldId id="295" r:id="rId10"/>
    <p:sldId id="300" r:id="rId11"/>
    <p:sldId id="258" r:id="rId12"/>
    <p:sldId id="310" r:id="rId13"/>
    <p:sldId id="302" r:id="rId14"/>
    <p:sldId id="305" r:id="rId15"/>
    <p:sldId id="322" r:id="rId16"/>
    <p:sldId id="261" r:id="rId17"/>
    <p:sldId id="307" r:id="rId18"/>
    <p:sldId id="323" r:id="rId19"/>
    <p:sldId id="331" r:id="rId20"/>
    <p:sldId id="317" r:id="rId21"/>
    <p:sldId id="312" r:id="rId22"/>
    <p:sldId id="327" r:id="rId23"/>
    <p:sldId id="332" r:id="rId24"/>
    <p:sldId id="333" r:id="rId25"/>
    <p:sldId id="334" r:id="rId26"/>
    <p:sldId id="335" r:id="rId27"/>
    <p:sldId id="279" r:id="rId28"/>
    <p:sldId id="280" r:id="rId29"/>
    <p:sldId id="336" r:id="rId30"/>
    <p:sldId id="337" r:id="rId31"/>
    <p:sldId id="318" r:id="rId32"/>
    <p:sldId id="329" r:id="rId33"/>
    <p:sldId id="330" r:id="rId34"/>
    <p:sldId id="325" r:id="rId35"/>
    <p:sldId id="311" r:id="rId36"/>
    <p:sldId id="313" r:id="rId37"/>
    <p:sldId id="338" r:id="rId38"/>
    <p:sldId id="340" r:id="rId39"/>
    <p:sldId id="341" r:id="rId40"/>
    <p:sldId id="342" r:id="rId41"/>
    <p:sldId id="278" r:id="rId42"/>
  </p:sldIdLst>
  <p:sldSz cx="9144000" cy="5143500" type="screen16x9"/>
  <p:notesSz cx="6858000" cy="9144000"/>
  <p:embeddedFontLst>
    <p:embeddedFont>
      <p:font typeface="Roboto Condensed Light" panose="020B0604020202020204" charset="0"/>
      <p:regular r:id="rId44"/>
      <p:bold r:id="rId45"/>
      <p:italic r:id="rId46"/>
      <p:boldItalic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Arvo" panose="020B0604020202020204" charset="0"/>
      <p:regular r:id="rId56"/>
      <p:bold r:id="rId57"/>
      <p:italic r:id="rId58"/>
      <p:boldItalic r:id="rId59"/>
    </p:embeddedFont>
    <p:embeddedFont>
      <p:font typeface="Cambria Math" panose="02040503050406030204" pitchFamily="18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4" autoAdjust="0"/>
    <p:restoredTop sz="94660"/>
  </p:normalViewPr>
  <p:slideViewPr>
    <p:cSldViewPr snapToGrid="0">
      <p:cViewPr varScale="1">
        <p:scale>
          <a:sx n="98" d="100"/>
          <a:sy n="98" d="100"/>
        </p:scale>
        <p:origin x="6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844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958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627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84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ebaa7b3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ebaa7b3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00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297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ebaa7b3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ebaa7b3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033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4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73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ebaa7b3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ebaa7b3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56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590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94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ebaa7b3a2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ebaa7b3a2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809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2643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200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1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debaa7b3a2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debaa7b3a2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9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258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658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3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32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948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44" name="Google Shape;44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" name="Google Shape;51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3" name="Google Shape;53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5" name="Google Shape;55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56" name="Google Shape;56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8" name="Google Shape;58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accent5"/>
                </a:solidFill>
              </a:rPr>
              <a:t>“</a:t>
            </a:r>
            <a:endParaRPr sz="7200" b="1">
              <a:solidFill>
                <a:schemeClr val="accent5"/>
              </a:solidFill>
            </a:endParaRPr>
          </a:p>
        </p:txBody>
      </p: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761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4F769149-4B2D-47BF-9D7F-FBB54C00E3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46132" y="511619"/>
            <a:ext cx="2959718" cy="296912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25"/>
            </a:lvl1pPr>
          </a:lstStyle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042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1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2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1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image" Target="../media/image41.png"/><Relationship Id="rId19" Type="http://schemas.openxmlformats.org/officeDocument/2006/relationships/image" Target="../media/image14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929081" y="1023638"/>
            <a:ext cx="5748556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/>
              <a:t>Design of a Non-Invasive Transabdominal Fetal Pulse Oximeter</a:t>
            </a:r>
          </a:p>
        </p:txBody>
      </p:sp>
      <p:sp>
        <p:nvSpPr>
          <p:cNvPr id="4" name="Google Shape;223;p14"/>
          <p:cNvSpPr txBox="1">
            <a:spLocks/>
          </p:cNvSpPr>
          <p:nvPr/>
        </p:nvSpPr>
        <p:spPr>
          <a:xfrm>
            <a:off x="7570375" y="4265025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Fundamental Principles 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213985" y="1517921"/>
            <a:ext cx="6458980" cy="271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3683" y="1828314"/>
                <a:ext cx="7197687" cy="2488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Oxygenation occurs in the lungs in adult, </a:t>
                </a:r>
                <a:r>
                  <a:rPr lang="en-US" b="1" u="sng" dirty="0">
                    <a:latin typeface="Roboto Condensed" panose="020B0604020202020204" charset="0"/>
                    <a:ea typeface="Roboto Condensed" panose="020B0604020202020204" charset="0"/>
                  </a:rPr>
                  <a:t>in contrast to placenta in a fetus.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endParaRPr lang="en-US" dirty="0"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An adult has two separate circuits for oxy and deoxyhemoglobin carrying blood. </a:t>
                </a: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endParaRPr lang="en-US" dirty="0"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Oxygen saturation in arterial blood (SaO</a:t>
                </a:r>
                <a:r>
                  <a:rPr lang="en-US" baseline="-25000" dirty="0"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), which is the ratio of oxygenated hemoglobin concentration [HbO2] to total hemoglobin concentration in the blood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>
                        <a:latin typeface="Roboto Condensed" panose="020B0604020202020204" charset="0"/>
                        <a:ea typeface="Roboto Condensed" panose="020B0604020202020204" charset="0"/>
                      </a:rPr>
                      <m:t>HbO</m:t>
                    </m:r>
                    <m:r>
                      <m:rPr>
                        <m:nor/>
                      </m:rPr>
                      <a:rPr lang="en-US" baseline="-25000">
                        <a:latin typeface="Roboto Condensed" panose="020B0604020202020204" charset="0"/>
                        <a:ea typeface="Roboto Condensed" panose="020B0604020202020204" charset="0"/>
                      </a:rPr>
                      <m:t>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+ [Hb]):</a:t>
                </a:r>
              </a:p>
              <a:p>
                <a:pPr algn="just"/>
                <a:endParaRPr lang="en-US" dirty="0"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Roboto Condensed" panose="020B0604020202020204" charset="0"/>
                          <a:ea typeface="Roboto Condensed" panose="020B0604020202020204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>
                          <a:latin typeface="Roboto Condensed" panose="020B0604020202020204" charset="0"/>
                          <a:ea typeface="Roboto Condensed" panose="020B0604020202020204" charset="0"/>
                        </a:rPr>
                        <m:t>SaO</m:t>
                      </m:r>
                      <m:r>
                        <m:rPr>
                          <m:nor/>
                        </m:rPr>
                        <a:rPr lang="en-US" baseline="-25000">
                          <a:latin typeface="Roboto Condensed" panose="020B0604020202020204" charset="0"/>
                          <a:ea typeface="Roboto Condensed" panose="020B0604020202020204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m:t>HbO</m:t>
                          </m:r>
                          <m:r>
                            <m:rPr>
                              <m:nor/>
                            </m:rPr>
                            <a:rPr lang="en-US" baseline="-2500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m:t>HbO</m:t>
                          </m:r>
                          <m:r>
                            <m:rPr>
                              <m:nor/>
                            </m:rPr>
                            <a:rPr lang="en-US" baseline="-2500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m:t>2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]+ [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Hb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])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</a:rPr>
                  <a:t> 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83" y="1828314"/>
                <a:ext cx="7197687" cy="2488374"/>
              </a:xfrm>
              <a:prstGeom prst="rect">
                <a:avLst/>
              </a:prstGeom>
              <a:blipFill>
                <a:blip r:embed="rId3"/>
                <a:stretch>
                  <a:fillRect l="-85" t="-490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95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832861" y="140866"/>
                <a:ext cx="7092892" cy="606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b="1" smtClean="0">
                        <a:solidFill>
                          <a:srgbClr val="002060"/>
                        </a:solidFill>
                        <a:latin typeface="Roboto Condensed" panose="020B0604020202020204" charset="0"/>
                        <a:ea typeface="Roboto Condensed" panose="020B0604020202020204" charset="0"/>
                      </a:rPr>
                      <m:t>SaO</m:t>
                    </m:r>
                    <m:r>
                      <m:rPr>
                        <m:nor/>
                      </m:rPr>
                      <a:rPr lang="en-US" sz="1800" b="1" baseline="-25000" smtClean="0">
                        <a:solidFill>
                          <a:srgbClr val="002060"/>
                        </a:solidFill>
                        <a:latin typeface="Roboto Condensed" panose="020B0604020202020204" charset="0"/>
                        <a:ea typeface="Roboto Condensed" panose="020B0604020202020204" charset="0"/>
                      </a:rPr>
                      <m:t>2</m:t>
                    </m:r>
                  </m:oMath>
                </a14:m>
                <a:r>
                  <a:rPr lang="en-US" sz="1800" b="1" dirty="0">
                    <a:solidFill>
                      <a:srgbClr val="002060"/>
                    </a:solidFill>
                    <a:latin typeface="Roboto Condensed" panose="020B0604020202020204" charset="0"/>
                    <a:ea typeface="Roboto Condensed" panose="020B0604020202020204" charset="0"/>
                    <a:cs typeface="Times New Roman" panose="02020603050405020304" pitchFamily="18" charset="0"/>
                  </a:rPr>
                  <a:t> is not commensurable with </a:t>
                </a:r>
                <a:r>
                  <a:rPr lang="en-US" sz="1800" b="1" dirty="0">
                    <a:solidFill>
                      <a:srgbClr val="00206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S</a:t>
                </a:r>
                <a:r>
                  <a:rPr lang="el-GR" sz="1800" b="1" dirty="0">
                    <a:solidFill>
                      <a:srgbClr val="00206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pO</a:t>
                </a:r>
                <a:r>
                  <a:rPr lang="el-GR" sz="1800" b="1" baseline="-25000" dirty="0">
                    <a:solidFill>
                      <a:srgbClr val="002060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2</a:t>
                </a:r>
                <a:r>
                  <a:rPr lang="en-US" sz="1800" b="1" dirty="0">
                    <a:solidFill>
                      <a:srgbClr val="002060"/>
                    </a:solidFill>
                    <a:latin typeface="Roboto Condensed" panose="020B0604020202020204" charset="0"/>
                    <a:ea typeface="Roboto Condensed" panose="020B0604020202020204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>
                    <a:latin typeface="Roboto Condensed" panose="020B0604020202020204" charset="0"/>
                    <a:ea typeface="Roboto Condensed" panose="020B060402020202020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861" y="140866"/>
                <a:ext cx="7092892" cy="606513"/>
              </a:xfrm>
              <a:prstGeom prst="rect">
                <a:avLst/>
              </a:prstGeom>
              <a:blipFill>
                <a:blip r:embed="rId3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5FBC278-C180-444E-821A-B22B8B9D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011" y="773081"/>
            <a:ext cx="4428581" cy="437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7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Beer – Lambert Law</a:t>
            </a:r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734103" y="1574440"/>
            <a:ext cx="6458980" cy="271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6E731941-8004-4DA0-B6AC-D44E12531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" y="1447200"/>
            <a:ext cx="3663796" cy="238124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7139599-D677-4113-AEA0-6A6A1D91F16B}"/>
              </a:ext>
            </a:extLst>
          </p:cNvPr>
          <p:cNvGrpSpPr/>
          <p:nvPr/>
        </p:nvGrpSpPr>
        <p:grpSpPr>
          <a:xfrm>
            <a:off x="2831208" y="1968872"/>
            <a:ext cx="6274192" cy="2825428"/>
            <a:chOff x="1385790" y="1651000"/>
            <a:chExt cx="6367395" cy="2983124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5C6F5023-05C9-4038-A449-18C6431A7EFE}"/>
                </a:ext>
              </a:extLst>
            </p:cNvPr>
            <p:cNvSpPr/>
            <p:nvPr/>
          </p:nvSpPr>
          <p:spPr>
            <a:xfrm>
              <a:off x="3966882" y="1651000"/>
              <a:ext cx="1613647" cy="2383117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D59B93E0-ADAA-4E8D-B862-7A6FF216323D}"/>
                </a:ext>
              </a:extLst>
            </p:cNvPr>
            <p:cNvSpPr/>
            <p:nvPr/>
          </p:nvSpPr>
          <p:spPr>
            <a:xfrm>
              <a:off x="3966882" y="2151529"/>
              <a:ext cx="1613647" cy="1882588"/>
            </a:xfrm>
            <a:prstGeom prst="cub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17A9A5-A5E3-4137-A92E-909E9423B513}"/>
                </a:ext>
              </a:extLst>
            </p:cNvPr>
            <p:cNvCxnSpPr/>
            <p:nvPr/>
          </p:nvCxnSpPr>
          <p:spPr>
            <a:xfrm>
              <a:off x="3966881" y="4254500"/>
              <a:ext cx="124011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FC5382-E023-47CB-8A0F-ABE724751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2468" y="3008727"/>
              <a:ext cx="1196145" cy="2754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F6087A4-54C2-47DC-A248-B71A7EB2FA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4675" y="3037449"/>
              <a:ext cx="1078328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phic 10" descr="Lightbulb with solid fill">
              <a:extLst>
                <a:ext uri="{FF2B5EF4-FFF2-40B4-BE49-F238E27FC236}">
                  <a16:creationId xmlns:a16="http://schemas.microsoft.com/office/drawing/2014/main" id="{75158629-5C81-4B42-ACC9-A93649D67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520548" y="2832118"/>
              <a:ext cx="793653" cy="793653"/>
            </a:xfrm>
            <a:prstGeom prst="rect">
              <a:avLst/>
            </a:prstGeom>
          </p:spPr>
        </p:pic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433C1833-1169-42E5-AF82-C9B0D3C498A1}"/>
                </a:ext>
              </a:extLst>
            </p:cNvPr>
            <p:cNvSpPr/>
            <p:nvPr/>
          </p:nvSpPr>
          <p:spPr>
            <a:xfrm>
              <a:off x="3966881" y="3615397"/>
              <a:ext cx="408171" cy="418714"/>
            </a:xfrm>
            <a:prstGeom prst="cube">
              <a:avLst/>
            </a:prstGeom>
            <a:solidFill>
              <a:schemeClr val="accent1">
                <a:alpha val="1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12" descr="Gyrotheodolite with solid fill">
              <a:extLst>
                <a:ext uri="{FF2B5EF4-FFF2-40B4-BE49-F238E27FC236}">
                  <a16:creationId xmlns:a16="http://schemas.microsoft.com/office/drawing/2014/main" id="{D6154B46-8985-4BB6-AF8B-C41B0B9EF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538779" y="2674853"/>
              <a:ext cx="1080868" cy="108086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ED05A2-F38C-4A09-8527-E3422810C844}"/>
                </a:ext>
              </a:extLst>
            </p:cNvPr>
            <p:cNvSpPr txBox="1"/>
            <p:nvPr/>
          </p:nvSpPr>
          <p:spPr>
            <a:xfrm>
              <a:off x="3966880" y="3654493"/>
              <a:ext cx="239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AF6306-38E9-4077-9BE5-76B7A23CDF90}"/>
                </a:ext>
              </a:extLst>
            </p:cNvPr>
            <p:cNvSpPr txBox="1"/>
            <p:nvPr/>
          </p:nvSpPr>
          <p:spPr>
            <a:xfrm>
              <a:off x="4452319" y="4234014"/>
              <a:ext cx="269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10524F2-CFC0-40B1-B25C-719C7F746D1D}"/>
                </a:ext>
              </a:extLst>
            </p:cNvPr>
            <p:cNvSpPr txBox="1"/>
            <p:nvPr/>
          </p:nvSpPr>
          <p:spPr>
            <a:xfrm>
              <a:off x="2907385" y="3215287"/>
              <a:ext cx="401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I</a:t>
              </a:r>
              <a:r>
                <a:rPr lang="en-US" sz="2000" b="1" i="1" baseline="-25000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61AD8D-8066-45EC-BD11-82145B9995D5}"/>
                </a:ext>
              </a:extLst>
            </p:cNvPr>
            <p:cNvSpPr txBox="1"/>
            <p:nvPr/>
          </p:nvSpPr>
          <p:spPr>
            <a:xfrm>
              <a:off x="5828867" y="3208663"/>
              <a:ext cx="2393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F18404-7636-4059-AD44-229F554D096A}"/>
                </a:ext>
              </a:extLst>
            </p:cNvPr>
            <p:cNvSpPr txBox="1"/>
            <p:nvPr/>
          </p:nvSpPr>
          <p:spPr>
            <a:xfrm>
              <a:off x="6589976" y="3793512"/>
              <a:ext cx="11632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dirty="0"/>
                <a:t>Detector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B6BBBE-862E-462E-AB38-9DAD9C6EB194}"/>
                </a:ext>
              </a:extLst>
            </p:cNvPr>
            <p:cNvSpPr txBox="1"/>
            <p:nvPr/>
          </p:nvSpPr>
          <p:spPr>
            <a:xfrm>
              <a:off x="1385790" y="3768130"/>
              <a:ext cx="1094076" cy="389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i="1" dirty="0"/>
                <a:t>Source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B41CD5-D1A4-4551-B334-4D40ECABDBCD}"/>
                </a:ext>
              </a:extLst>
            </p:cNvPr>
            <p:cNvSpPr txBox="1"/>
            <p:nvPr/>
          </p:nvSpPr>
          <p:spPr>
            <a:xfrm>
              <a:off x="4452318" y="3008608"/>
              <a:ext cx="2692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652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089;p46"/>
          <p:cNvSpPr/>
          <p:nvPr/>
        </p:nvSpPr>
        <p:spPr>
          <a:xfrm>
            <a:off x="355845" y="1520236"/>
            <a:ext cx="307185" cy="307204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750815" y="1453124"/>
            <a:ext cx="709289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2060"/>
                </a:solidFill>
                <a:latin typeface="Roboto Condensed" panose="020B0604020202020204" charset="0"/>
                <a:ea typeface="Roboto Condensed" panose="020B0604020202020204" charset="0"/>
              </a:rPr>
              <a:t>Fetal Circulation mixes the oxygenated and deoxygenated blood</a:t>
            </a:r>
          </a:p>
          <a:p>
            <a:pPr algn="just"/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 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There is a difference between fetal and adult human hemoglobin.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Apart from structure, there is an absorptive difference which is reflected in the absorption spectra of the hemoglobin.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Another hindrance to using S</a:t>
            </a:r>
            <a:r>
              <a:rPr lang="el-GR" dirty="0">
                <a:latin typeface="Roboto Condensed" panose="020B0604020202020204" charset="0"/>
                <a:ea typeface="Roboto Condensed" panose="020B0604020202020204" charset="0"/>
              </a:rPr>
              <a:t>pO</a:t>
            </a:r>
            <a:r>
              <a:rPr lang="el-GR" baseline="-25000" dirty="0"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 (via pulse oximetry) to gauge the oxygenation of fetus is the fact that oxygenated and deoxygenated blood in the fetus mixes.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This is unlike in adult, where there is a separate circuit for flow of oxygenated and deoxygenated blood. </a:t>
            </a:r>
          </a:p>
          <a:p>
            <a:pPr algn="just"/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just"/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just"/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algn="just"/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36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871" y="977772"/>
            <a:ext cx="3257550" cy="3489960"/>
          </a:xfrm>
          <a:prstGeom prst="rect">
            <a:avLst/>
          </a:prstGeom>
          <a:noFill/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929973" y="2483928"/>
            <a:ext cx="3974091" cy="6032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Oxygenated blood is mixed with deoxygenated blood in fetus. Giving rise to incommensurability issues between </a:t>
            </a:r>
            <a:r>
              <a:rPr lang="en-US" sz="1100" b="1" dirty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l-GR" sz="1100" b="1" dirty="0">
                <a:latin typeface="Roboto Condensed" panose="020B0604020202020204" charset="0"/>
                <a:ea typeface="Roboto Condensed" panose="020B0604020202020204" charset="0"/>
              </a:rPr>
              <a:t>pO</a:t>
            </a:r>
            <a:r>
              <a:rPr lang="el-GR" sz="1100" b="1" baseline="-25000" dirty="0"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US" sz="1100" b="1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 of fetus and adult.</a:t>
            </a:r>
          </a:p>
        </p:txBody>
      </p:sp>
    </p:spTree>
    <p:extLst>
      <p:ext uri="{BB962C8B-B14F-4D97-AF65-F5344CB8AC3E}">
        <p14:creationId xmlns:p14="http://schemas.microsoft.com/office/powerpoint/2010/main" val="75832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ctrTitle"/>
          </p:nvPr>
        </p:nvSpPr>
        <p:spPr>
          <a:xfrm>
            <a:off x="463525" y="3424821"/>
            <a:ext cx="448896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Two Possible Approaches to solve this problem</a:t>
            </a:r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7031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Theoretical Modeling and Computational Approach</a:t>
            </a: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5" y="1583279"/>
            <a:ext cx="6837303" cy="34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Most of the theory of classical pulse oximetry is based on approximations on Beer-Lambert law.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As described in the problems section above, there are various constraints to application of this classical model to fetal oximetry. Hence, we will have to refine the model in such a way that it considers, those physiological constraints that the change in the measurement protocol is accounted for.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This can be done by developing mathematical models from first principles. Computational approaches to separate maternal S</a:t>
            </a:r>
            <a:r>
              <a:rPr lang="el-GR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pO2</a:t>
            </a: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 signal from Fetal will be developed. Filtering approaches (</a:t>
            </a:r>
            <a:r>
              <a:rPr lang="en-US" sz="1400" dirty="0" err="1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eg</a:t>
            </a: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Kalman</a:t>
            </a: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 Filtering) by combining 2 or more signals will be studied.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An approximation algorithm of Modified Beer Lambert law will be implemented.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Data-Driven Approach</a:t>
            </a: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570513"/>
            <a:ext cx="6996163" cy="3009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We will have to collaborate with hospitals to acquire data of several parameters before and after birth. </a:t>
            </a:r>
          </a:p>
          <a:p>
            <a:pPr marL="76200" indent="0" algn="just">
              <a:buNone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These parameters will be based on literature search. Machine Learning algorithms (e.g. Logistic Regression) and Clustering algorithms can give us probabilities of oxygenation states of fetus. </a:t>
            </a:r>
          </a:p>
          <a:p>
            <a:pPr marL="76200" indent="0" algn="just">
              <a:buNone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The parameters of importance will be retained. This way an aggregate score can be made which will increase confidence of measurement of fetal S</a:t>
            </a:r>
            <a:r>
              <a:rPr lang="el-GR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pO2</a:t>
            </a: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 and its correlation with fetal oxygen status.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361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ctrTitle"/>
          </p:nvPr>
        </p:nvSpPr>
        <p:spPr>
          <a:xfrm>
            <a:off x="463525" y="3182892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Theoretical Modeling and Computational Approach</a:t>
            </a:r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28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Research Papers </a:t>
            </a: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5" y="1436038"/>
            <a:ext cx="8162877" cy="3614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800" dirty="0">
                <a:latin typeface="AdvOT596495f2"/>
              </a:rPr>
              <a:t>Design and In Vivo Evaluation of a Non-Invasive </a:t>
            </a:r>
          </a:p>
          <a:p>
            <a:pPr marL="76200" indent="0" algn="l">
              <a:buNone/>
            </a:pPr>
            <a:r>
              <a:rPr lang="en-US" sz="1800" dirty="0">
                <a:latin typeface="AdvOT596495f2"/>
              </a:rPr>
              <a:t>Transabdominal Fetal Pulse Oximeter  					</a:t>
            </a:r>
            <a:r>
              <a:rPr lang="en-US" sz="1800" b="1" dirty="0">
                <a:latin typeface="AdvOT596495f2"/>
              </a:rPr>
              <a:t>- 2021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Transabdominal Fetal Pulse Oximetry: The Case of Fetal Signal </a:t>
            </a:r>
          </a:p>
          <a:p>
            <a:pPr marL="76200" indent="0" algn="l">
              <a:buNone/>
            </a:pPr>
            <a:r>
              <a:rPr lang="en-US" sz="1800" b="0" i="0" u="none" strike="noStrike" baseline="0" dirty="0">
                <a:latin typeface="NimbusRomNo9L-Regu"/>
              </a:rPr>
              <a:t>Optimization							</a:t>
            </a:r>
            <a:r>
              <a:rPr lang="en-US" sz="1800" b="1" i="0" u="none" strike="noStrike" baseline="0" dirty="0">
                <a:latin typeface="NimbusRomNo9L-Regu"/>
              </a:rPr>
              <a:t>- 2020</a:t>
            </a:r>
          </a:p>
          <a:p>
            <a:r>
              <a:rPr lang="en-US" sz="1800" b="0" i="0" u="none" strike="noStrike" baseline="0" dirty="0">
                <a:latin typeface="AdvOT596495f2"/>
              </a:rPr>
              <a:t>Recovering the fetal signal in transabdominal fetal pulse oximetry	</a:t>
            </a:r>
            <a:r>
              <a:rPr lang="en-US" sz="1800" b="1" i="0" u="none" strike="noStrike" baseline="0" dirty="0">
                <a:latin typeface="AdvOT596495f2"/>
              </a:rPr>
              <a:t>- 2017</a:t>
            </a:r>
          </a:p>
          <a:p>
            <a:pPr marL="76200" indent="0" algn="l">
              <a:buNone/>
            </a:pPr>
            <a:endParaRPr lang="en-US" altLang="ko-KR" sz="1800" dirty="0">
              <a:solidFill>
                <a:srgbClr val="000000"/>
              </a:solidFill>
              <a:latin typeface="NimbusRomNo9L-Regu"/>
              <a:ea typeface="Roboto Condensed" panose="020B0604020202020204" charset="0"/>
              <a:cs typeface="Arial"/>
              <a:sym typeface="Arial"/>
            </a:endParaRPr>
          </a:p>
          <a:p>
            <a:pPr algn="l"/>
            <a:r>
              <a:rPr lang="en-US" sz="1800" b="1" i="0" u="none" strike="noStrike" baseline="0" dirty="0">
                <a:latin typeface="NimbusRomNo9L-Regu"/>
              </a:rPr>
              <a:t>Daniel Fong 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Electrical and Computer Engineering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University of California, Davis</a:t>
            </a:r>
          </a:p>
          <a:p>
            <a:pPr algn="l"/>
            <a:r>
              <a:rPr lang="en-US" altLang="ko-KR" sz="1800" i="1" dirty="0">
                <a:latin typeface="NimbusRomNo9L-Regu"/>
                <a:sym typeface="Arial"/>
              </a:rPr>
              <a:t>IEEE Transactions on Biomedical Engineering – 4.5 IF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478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 of Fetal SpO2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80" y="1642792"/>
            <a:ext cx="5252720" cy="25793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51002" y="1577129"/>
            <a:ext cx="354015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Attach the sensor suitable position of abdomen and gathering the raw data from it and also placed oximeter for mother SpO2 level of mother which attach on finger/Earlobe.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After gather raw data then remove noise and condition the mixed signal (oxygenated Hb &amp; deoxygenated Hb for mother and fetus).</a:t>
            </a: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endParaRPr lang="en-US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lvl="0" indent="-285750" algn="just">
              <a:buFont typeface="Wingdings" panose="05000000000000000000" pitchFamily="2" charset="2"/>
              <a:buChar char="§"/>
            </a:pPr>
            <a:r>
              <a:rPr lang="en-US" dirty="0">
                <a:latin typeface="Roboto Condensed" panose="020B0604020202020204" charset="0"/>
                <a:ea typeface="Roboto Condensed" panose="020B0604020202020204" charset="0"/>
              </a:rPr>
              <a:t>Mixed signal filter out through Beer Lambert's Law that quantized the signal for display in form of graph/number.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1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4294967295"/>
          </p:nvPr>
        </p:nvSpPr>
        <p:spPr>
          <a:xfrm>
            <a:off x="0" y="1574800"/>
            <a:ext cx="6459538" cy="2709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921E48-56B4-4782-B5D4-3E03FC6AFDB8}"/>
              </a:ext>
            </a:extLst>
          </p:cNvPr>
          <p:cNvGrpSpPr/>
          <p:nvPr/>
        </p:nvGrpSpPr>
        <p:grpSpPr>
          <a:xfrm>
            <a:off x="3109790" y="165488"/>
            <a:ext cx="4776678" cy="2356783"/>
            <a:chOff x="2816375" y="399284"/>
            <a:chExt cx="6274191" cy="2731633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8DD441E8-A539-4DE8-8C42-377729339DB2}"/>
                </a:ext>
              </a:extLst>
            </p:cNvPr>
            <p:cNvSpPr/>
            <p:nvPr/>
          </p:nvSpPr>
          <p:spPr>
            <a:xfrm>
              <a:off x="5359685" y="399284"/>
              <a:ext cx="1590027" cy="2257139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25E2F96-1705-4583-A553-A330078E48CE}"/>
                </a:ext>
              </a:extLst>
            </p:cNvPr>
            <p:cNvGrpSpPr/>
            <p:nvPr/>
          </p:nvGrpSpPr>
          <p:grpSpPr>
            <a:xfrm>
              <a:off x="2816375" y="873354"/>
              <a:ext cx="6274191" cy="2257563"/>
              <a:chOff x="2816375" y="873354"/>
              <a:chExt cx="6274191" cy="2257563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3EA73FDD-538E-464F-95E8-7D184C2E1503}"/>
                  </a:ext>
                </a:extLst>
              </p:cNvPr>
              <p:cNvSpPr/>
              <p:nvPr/>
            </p:nvSpPr>
            <p:spPr>
              <a:xfrm>
                <a:off x="5359685" y="873354"/>
                <a:ext cx="1590027" cy="1783069"/>
              </a:xfrm>
              <a:prstGeom prst="cube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EE1985E-732E-4E08-9765-534B04B7B2DD}"/>
                  </a:ext>
                </a:extLst>
              </p:cNvPr>
              <p:cNvCxnSpPr/>
              <p:nvPr/>
            </p:nvCxnSpPr>
            <p:spPr>
              <a:xfrm>
                <a:off x="5359684" y="2865156"/>
                <a:ext cx="122196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5BA21244-3757-4A50-987D-C15A0C5BFA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6121" y="1685238"/>
                <a:ext cx="1178636" cy="2609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268EC83-19A0-41F9-8A78-05B0FA590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37018" y="1712442"/>
                <a:ext cx="1062544" cy="0"/>
              </a:xfrm>
              <a:prstGeom prst="straightConnector1">
                <a:avLst/>
              </a:prstGeom>
              <a:ln w="444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Graphic 11" descr="Lightbulb with solid fill">
                <a:extLst>
                  <a:ext uri="{FF2B5EF4-FFF2-40B4-BE49-F238E27FC236}">
                    <a16:creationId xmlns:a16="http://schemas.microsoft.com/office/drawing/2014/main" id="{441D2A7B-1969-4027-8836-836D80E15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p:blipFill>
            <p:spPr>
              <a:xfrm>
                <a:off x="2949159" y="1517965"/>
                <a:ext cx="782036" cy="751698"/>
              </a:xfrm>
              <a:prstGeom prst="rect">
                <a:avLst/>
              </a:prstGeom>
            </p:spPr>
          </p:pic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47609483-61D2-4347-8844-9DE104E35D08}"/>
                  </a:ext>
                </a:extLst>
              </p:cNvPr>
              <p:cNvSpPr/>
              <p:nvPr/>
            </p:nvSpPr>
            <p:spPr>
              <a:xfrm>
                <a:off x="5359684" y="2259838"/>
                <a:ext cx="402196" cy="396580"/>
              </a:xfrm>
              <a:prstGeom prst="cube">
                <a:avLst/>
              </a:prstGeom>
              <a:solidFill>
                <a:schemeClr val="accent1">
                  <a:alpha val="13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49" name="Graphic 13" descr="Gyrotheodolite with solid fill">
                <a:extLst>
                  <a:ext uri="{FF2B5EF4-FFF2-40B4-BE49-F238E27FC236}">
                    <a16:creationId xmlns:a16="http://schemas.microsoft.com/office/drawing/2014/main" id="{1CA61E2A-4F29-4BD4-BB71-A31A33B87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7893936" y="1369013"/>
                <a:ext cx="1065047" cy="102373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4351D94-AF81-4414-B2C8-D4C69FD1D562}"/>
                  </a:ext>
                </a:extLst>
              </p:cNvPr>
              <p:cNvSpPr txBox="1"/>
              <p:nvPr/>
            </p:nvSpPr>
            <p:spPr>
              <a:xfrm>
                <a:off x="5359683" y="2296867"/>
                <a:ext cx="235855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x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1399A7-F444-4FD2-95D4-6EC1146A02F2}"/>
                  </a:ext>
                </a:extLst>
              </p:cNvPr>
              <p:cNvSpPr txBox="1"/>
              <p:nvPr/>
            </p:nvSpPr>
            <p:spPr>
              <a:xfrm>
                <a:off x="5838017" y="2845753"/>
                <a:ext cx="265300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b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C222B9E-1071-4D77-8139-5C7B176D2220}"/>
                  </a:ext>
                </a:extLst>
              </p:cNvPr>
              <p:cNvSpPr txBox="1"/>
              <p:nvPr/>
            </p:nvSpPr>
            <p:spPr>
              <a:xfrm>
                <a:off x="4315697" y="1880879"/>
                <a:ext cx="395669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I</a:t>
                </a:r>
                <a:r>
                  <a:rPr lang="en-US" sz="1200" b="1" i="1" baseline="-25000" dirty="0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7D5A45-791C-4F2F-A779-BD8EAE72FBCE}"/>
                  </a:ext>
                </a:extLst>
              </p:cNvPr>
              <p:cNvSpPr txBox="1"/>
              <p:nvPr/>
            </p:nvSpPr>
            <p:spPr>
              <a:xfrm>
                <a:off x="7194415" y="1874605"/>
                <a:ext cx="235855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I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5D83A1A-29EC-4EBB-AD17-E09EA25A5CF9}"/>
                  </a:ext>
                </a:extLst>
              </p:cNvPr>
              <p:cNvSpPr txBox="1"/>
              <p:nvPr/>
            </p:nvSpPr>
            <p:spPr>
              <a:xfrm>
                <a:off x="7944384" y="2428537"/>
                <a:ext cx="1146182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Detector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64AA6A-C450-4588-AB63-CA7A15D58C0F}"/>
                  </a:ext>
                </a:extLst>
              </p:cNvPr>
              <p:cNvSpPr txBox="1"/>
              <p:nvPr/>
            </p:nvSpPr>
            <p:spPr>
              <a:xfrm>
                <a:off x="2816375" y="2404497"/>
                <a:ext cx="983922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Source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E0B9B1C-A52C-4BDE-A89C-81B71CC772F4}"/>
                  </a:ext>
                </a:extLst>
              </p:cNvPr>
              <p:cNvSpPr txBox="1"/>
              <p:nvPr/>
            </p:nvSpPr>
            <p:spPr>
              <a:xfrm>
                <a:off x="5838016" y="1685125"/>
                <a:ext cx="265300" cy="285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C</a:t>
                </a:r>
              </a:p>
            </p:txBody>
          </p:sp>
        </p:grpSp>
      </p:grpSp>
      <p:pic>
        <p:nvPicPr>
          <p:cNvPr id="57" name="Picture 2" descr="3D Physics">
            <a:extLst>
              <a:ext uri="{FF2B5EF4-FFF2-40B4-BE49-F238E27FC236}">
                <a16:creationId xmlns:a16="http://schemas.microsoft.com/office/drawing/2014/main" id="{B06A0D0E-5890-4B34-925F-4D4E6998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1" y="2380068"/>
            <a:ext cx="2479275" cy="247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Graphic 22" descr="Gyrotheodolite with solid fill">
            <a:extLst>
              <a:ext uri="{FF2B5EF4-FFF2-40B4-BE49-F238E27FC236}">
                <a16:creationId xmlns:a16="http://schemas.microsoft.com/office/drawing/2014/main" id="{8B6F30E2-03D8-4F75-BBDD-4D7A99818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821739" y="3438416"/>
            <a:ext cx="738173" cy="709537"/>
          </a:xfrm>
          <a:prstGeom prst="rect">
            <a:avLst/>
          </a:prstGeom>
        </p:spPr>
      </p:pic>
      <p:pic>
        <p:nvPicPr>
          <p:cNvPr id="59" name="Picture 4" descr="3D Physics">
            <a:extLst>
              <a:ext uri="{FF2B5EF4-FFF2-40B4-BE49-F238E27FC236}">
                <a16:creationId xmlns:a16="http://schemas.microsoft.com/office/drawing/2014/main" id="{1A21971A-12A0-445F-9F2F-EED0609F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152" y="2769320"/>
            <a:ext cx="2296303" cy="229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Graphic 23" descr="Gyrotheodolite with solid fill">
            <a:extLst>
              <a:ext uri="{FF2B5EF4-FFF2-40B4-BE49-F238E27FC236}">
                <a16:creationId xmlns:a16="http://schemas.microsoft.com/office/drawing/2014/main" id="{4E0ACFED-CEEA-495A-8A5F-A41F8A977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393232" y="3705988"/>
            <a:ext cx="573665" cy="551410"/>
          </a:xfrm>
          <a:prstGeom prst="rect">
            <a:avLst/>
          </a:prstGeom>
        </p:spPr>
      </p:pic>
      <p:pic>
        <p:nvPicPr>
          <p:cNvPr id="62" name="Graphic 24" descr="Lightbulb with solid fill">
            <a:extLst>
              <a:ext uri="{FF2B5EF4-FFF2-40B4-BE49-F238E27FC236}">
                <a16:creationId xmlns:a16="http://schemas.microsoft.com/office/drawing/2014/main" id="{3405F4FF-B003-4465-9A98-C34BB4FF8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730235" y="3497619"/>
            <a:ext cx="491520" cy="472452"/>
          </a:xfrm>
          <a:prstGeom prst="rect">
            <a:avLst/>
          </a:prstGeom>
        </p:spPr>
      </p:pic>
      <p:pic>
        <p:nvPicPr>
          <p:cNvPr id="63" name="Graphic 21" descr="Lightbulb with solid fill">
            <a:extLst>
              <a:ext uri="{FF2B5EF4-FFF2-40B4-BE49-F238E27FC236}">
                <a16:creationId xmlns:a16="http://schemas.microsoft.com/office/drawing/2014/main" id="{61EA11B9-AEC5-47FF-9A98-8EA3DF3EC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57656" y="3776240"/>
            <a:ext cx="427490" cy="4109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2485" y="195902"/>
            <a:ext cx="1778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Modifications to law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67A7BE-B6A5-4D9F-87D3-2B63008CA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264" y="826611"/>
            <a:ext cx="2251515" cy="14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24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B5291-5849-4D77-9A7C-60E17B46F64C}"/>
              </a:ext>
            </a:extLst>
          </p:cNvPr>
          <p:cNvSpPr txBox="1"/>
          <p:nvPr/>
        </p:nvSpPr>
        <p:spPr>
          <a:xfrm>
            <a:off x="1664338" y="430246"/>
            <a:ext cx="5963727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latin typeface="Roboto Condensed" panose="020B0604020202020204" charset="0"/>
                <a:ea typeface="Roboto Condensed" panose="020B0604020202020204" charset="0"/>
              </a:rPr>
              <a:t>SpO2 Data Acquisition System</a:t>
            </a:r>
            <a:endParaRPr lang="en-US" sz="3000" b="1" dirty="0">
              <a:latin typeface="Roboto Condensed" panose="020B0604020202020204" charset="0"/>
              <a:ea typeface="Roboto Condensed" panose="020B0604020202020204" charset="0"/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6C4653-9ABC-45B6-8CD5-53A74A94CF1E}"/>
              </a:ext>
            </a:extLst>
          </p:cNvPr>
          <p:cNvSpPr/>
          <p:nvPr/>
        </p:nvSpPr>
        <p:spPr>
          <a:xfrm>
            <a:off x="1605403" y="1899054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cs typeface="Calibri"/>
              </a:rPr>
              <a:t>Emitters-Detectors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0E7D8-4826-418D-8714-FD4AB11BB9F7}"/>
              </a:ext>
            </a:extLst>
          </p:cNvPr>
          <p:cNvSpPr/>
          <p:nvPr/>
        </p:nvSpPr>
        <p:spPr>
          <a:xfrm>
            <a:off x="3899566" y="1899054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>
                <a:cs typeface="Calibri"/>
              </a:rPr>
              <a:t>Embedded System</a:t>
            </a:r>
            <a:endParaRPr lang="en-US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C92F-E43A-429D-B299-7D4A3D5A119E}"/>
              </a:ext>
            </a:extLst>
          </p:cNvPr>
          <p:cNvSpPr/>
          <p:nvPr/>
        </p:nvSpPr>
        <p:spPr>
          <a:xfrm>
            <a:off x="6208539" y="1929893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>
                <a:cs typeface="Calibri"/>
              </a:rPr>
              <a:t>Software</a:t>
            </a:r>
          </a:p>
          <a:p>
            <a:pPr algn="ctr"/>
            <a:r>
              <a:rPr lang="en-US" sz="1050" dirty="0">
                <a:cs typeface="Calibri"/>
              </a:rPr>
              <a:t>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00DA90-36C3-4A56-A8C9-9A6166CD475A}"/>
              </a:ext>
            </a:extLst>
          </p:cNvPr>
          <p:cNvCxnSpPr/>
          <p:nvPr/>
        </p:nvCxnSpPr>
        <p:spPr>
          <a:xfrm>
            <a:off x="3098676" y="2234393"/>
            <a:ext cx="787195" cy="368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6BE55D-C561-4D0E-A344-B5777010BEEF}"/>
              </a:ext>
            </a:extLst>
          </p:cNvPr>
          <p:cNvCxnSpPr>
            <a:cxnSpLocks/>
          </p:cNvCxnSpPr>
          <p:nvPr/>
        </p:nvCxnSpPr>
        <p:spPr>
          <a:xfrm>
            <a:off x="5421344" y="2218282"/>
            <a:ext cx="787195" cy="3688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7CF8EC-2F3B-4C97-B4BA-8836730F2BA8}"/>
              </a:ext>
            </a:extLst>
          </p:cNvPr>
          <p:cNvSpPr txBox="1"/>
          <p:nvPr/>
        </p:nvSpPr>
        <p:spPr>
          <a:xfrm>
            <a:off x="1325740" y="2913099"/>
            <a:ext cx="2057400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Roboto Condensed" panose="020B0604020202020204" charset="0"/>
                <a:ea typeface="Roboto Condensed" panose="020B0604020202020204" charset="0"/>
                <a:cs typeface="Calibri"/>
              </a:rPr>
              <a:t>Consists of reflectance based optical probe (emitter-detector pair x5) with shielded cable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4AD47-70A4-47EE-9593-333A96678774}"/>
              </a:ext>
            </a:extLst>
          </p:cNvPr>
          <p:cNvSpPr txBox="1"/>
          <p:nvPr/>
        </p:nvSpPr>
        <p:spPr>
          <a:xfrm>
            <a:off x="3729036" y="3002039"/>
            <a:ext cx="2057400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Roboto Condensed" panose="020B0604020202020204" charset="0"/>
                <a:ea typeface="Roboto Condensed" panose="020B0604020202020204" charset="0"/>
                <a:cs typeface="Calibri"/>
              </a:rPr>
              <a:t>Amplifiers, ADC, LED driver(s), digital pot, MCU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BE8A44-5B4B-4AEB-877C-8BF62D0B30CB}"/>
              </a:ext>
            </a:extLst>
          </p:cNvPr>
          <p:cNvSpPr txBox="1"/>
          <p:nvPr/>
        </p:nvSpPr>
        <p:spPr>
          <a:xfrm>
            <a:off x="5926475" y="3002039"/>
            <a:ext cx="2057400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latin typeface="Roboto Condensed" panose="020B0604020202020204" charset="0"/>
                <a:ea typeface="Roboto Condensed" panose="020B0604020202020204" charset="0"/>
              </a:rPr>
              <a:t>UI t</a:t>
            </a:r>
            <a:r>
              <a:rPr lang="en-US" sz="1200" b="1" dirty="0">
                <a:latin typeface="Roboto Condensed" panose="020B0604020202020204" charset="0"/>
                <a:ea typeface="Roboto Condensed" panose="020B0604020202020204" charset="0"/>
                <a:cs typeface="Calibri"/>
              </a:rPr>
              <a:t>o communicate MCU via virtual COM port</a:t>
            </a:r>
          </a:p>
        </p:txBody>
      </p:sp>
      <p:sp>
        <p:nvSpPr>
          <p:cNvPr id="15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58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861"/>
            <a:ext cx="4300538" cy="3214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62" y="943747"/>
            <a:ext cx="4750412" cy="265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1B0B2CF-C20F-49C8-96CB-C8C57E500AF5}"/>
              </a:ext>
            </a:extLst>
          </p:cNvPr>
          <p:cNvGraphicFramePr>
            <a:graphicFrameLocks noGrp="1"/>
          </p:cNvGraphicFramePr>
          <p:nvPr/>
        </p:nvGraphicFramePr>
        <p:xfrm>
          <a:off x="7702963" y="1656102"/>
          <a:ext cx="1735931" cy="445770"/>
        </p:xfrm>
        <a:graphic>
          <a:graphicData uri="http://schemas.openxmlformats.org/drawingml/2006/table">
            <a:tbl>
              <a:tblPr/>
              <a:tblGrid>
                <a:gridCol w="1735931">
                  <a:extLst>
                    <a:ext uri="{9D8B030D-6E8A-4147-A177-3AD203B41FA5}">
                      <a16:colId xmlns:a16="http://schemas.microsoft.com/office/drawing/2014/main" val="578727097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r>
                        <a:rPr lang="en-US" sz="800" dirty="0"/>
                        <a:t>DC Removal </a:t>
                      </a:r>
                    </a:p>
                    <a:p>
                      <a:r>
                        <a:rPr lang="en-US" sz="800" dirty="0"/>
                        <a:t>w(t)=x(t)+ ∝ *w(t-1)</a:t>
                      </a:r>
                    </a:p>
                    <a:p>
                      <a:r>
                        <a:rPr lang="en-US" sz="800" dirty="0"/>
                        <a:t>y(t)=w(t)-w(t-1)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61425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57811EA0-535B-41DB-9630-954B7BE44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7" t="19271" r="3038" b="19098"/>
          <a:stretch/>
        </p:blipFill>
        <p:spPr bwMode="auto">
          <a:xfrm flipH="1">
            <a:off x="6563098" y="2030438"/>
            <a:ext cx="1139866" cy="62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38952C5-2A25-4F93-B11C-729860B5C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19354" r="10003" b="18577"/>
          <a:stretch/>
        </p:blipFill>
        <p:spPr bwMode="auto">
          <a:xfrm>
            <a:off x="6563099" y="1034186"/>
            <a:ext cx="1139865" cy="6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7294EED-80EB-4547-AE8F-8D0DC22FD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0185" r="6409" b="13422"/>
          <a:stretch/>
        </p:blipFill>
        <p:spPr bwMode="auto">
          <a:xfrm>
            <a:off x="6563100" y="3088620"/>
            <a:ext cx="1139865" cy="7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03947A2-9052-4458-BA18-EA1E80721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t="18739" r="15126" b="13207"/>
          <a:stretch/>
        </p:blipFill>
        <p:spPr bwMode="auto">
          <a:xfrm>
            <a:off x="6516240" y="4005465"/>
            <a:ext cx="1233586" cy="60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73A31C-9FA9-4A60-9FA8-66C600955BD5}"/>
              </a:ext>
            </a:extLst>
          </p:cNvPr>
          <p:cNvSpPr txBox="1"/>
          <p:nvPr/>
        </p:nvSpPr>
        <p:spPr>
          <a:xfrm>
            <a:off x="7702966" y="2865696"/>
            <a:ext cx="112883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Mean- Median Filter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61020-5460-4F2C-9027-1168ACC4D241}"/>
              </a:ext>
            </a:extLst>
          </p:cNvPr>
          <p:cNvSpPr txBox="1"/>
          <p:nvPr/>
        </p:nvSpPr>
        <p:spPr>
          <a:xfrm>
            <a:off x="7771911" y="3707094"/>
            <a:ext cx="990977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Butterworth Filter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E28F2C1-9B27-4AB4-A60D-8385D3596A71}"/>
              </a:ext>
            </a:extLst>
          </p:cNvPr>
          <p:cNvSpPr/>
          <p:nvPr/>
        </p:nvSpPr>
        <p:spPr>
          <a:xfrm>
            <a:off x="5524081" y="188407"/>
            <a:ext cx="474785" cy="504929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IR LED (</a:t>
            </a:r>
            <a:r>
              <a:rPr lang="el-GR" sz="825" dirty="0"/>
              <a:t>λ</a:t>
            </a:r>
            <a:r>
              <a:rPr lang="en-US" sz="825" dirty="0"/>
              <a:t>1)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C36E6E-52ED-4A04-8F85-2C3818561AEB}"/>
              </a:ext>
            </a:extLst>
          </p:cNvPr>
          <p:cNvSpPr/>
          <p:nvPr/>
        </p:nvSpPr>
        <p:spPr>
          <a:xfrm>
            <a:off x="3087178" y="186352"/>
            <a:ext cx="474785" cy="504929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Red</a:t>
            </a:r>
          </a:p>
          <a:p>
            <a:pPr algn="ctr"/>
            <a:r>
              <a:rPr lang="en-US" sz="825" dirty="0"/>
              <a:t> LED (</a:t>
            </a:r>
            <a:r>
              <a:rPr lang="el-GR" sz="825" dirty="0"/>
              <a:t>λ</a:t>
            </a:r>
            <a:r>
              <a:rPr lang="en-US" sz="825" dirty="0"/>
              <a:t>1)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6B0AA8-74C4-4F43-AEE8-BFC52619E5B4}"/>
              </a:ext>
            </a:extLst>
          </p:cNvPr>
          <p:cNvSpPr/>
          <p:nvPr/>
        </p:nvSpPr>
        <p:spPr>
          <a:xfrm>
            <a:off x="6858000" y="188407"/>
            <a:ext cx="550069" cy="504929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Detector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4F8A2B-52D7-4698-9053-8F16055D058B}"/>
              </a:ext>
            </a:extLst>
          </p:cNvPr>
          <p:cNvCxnSpPr>
            <a:stCxn id="26" idx="3"/>
            <a:endCxn id="35" idx="1"/>
          </p:cNvCxnSpPr>
          <p:nvPr/>
        </p:nvCxnSpPr>
        <p:spPr>
          <a:xfrm flipV="1">
            <a:off x="5998866" y="440871"/>
            <a:ext cx="859134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04BBD19-3286-4FC1-B225-C1DD42FEBAF3}"/>
              </a:ext>
            </a:extLst>
          </p:cNvPr>
          <p:cNvCxnSpPr>
            <a:stCxn id="35" idx="2"/>
            <a:endCxn id="5124" idx="0"/>
          </p:cNvCxnSpPr>
          <p:nvPr/>
        </p:nvCxnSpPr>
        <p:spPr>
          <a:xfrm flipH="1">
            <a:off x="7133031" y="693336"/>
            <a:ext cx="4" cy="3408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C3ADF1-AA4F-49AA-9243-DB934FFAA49D}"/>
              </a:ext>
            </a:extLst>
          </p:cNvPr>
          <p:cNvCxnSpPr>
            <a:stCxn id="5124" idx="2"/>
            <a:endCxn id="5122" idx="0"/>
          </p:cNvCxnSpPr>
          <p:nvPr/>
        </p:nvCxnSpPr>
        <p:spPr>
          <a:xfrm flipH="1">
            <a:off x="7133031" y="1688552"/>
            <a:ext cx="1" cy="34188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0B701E-3167-47CD-99D4-8F2FA0C6B964}"/>
              </a:ext>
            </a:extLst>
          </p:cNvPr>
          <p:cNvCxnSpPr>
            <a:stCxn id="5122" idx="2"/>
            <a:endCxn id="5126" idx="0"/>
          </p:cNvCxnSpPr>
          <p:nvPr/>
        </p:nvCxnSpPr>
        <p:spPr>
          <a:xfrm>
            <a:off x="7133031" y="2656759"/>
            <a:ext cx="2" cy="4318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71E514-D0E1-47F6-A26F-46DCE7AC17F2}"/>
              </a:ext>
            </a:extLst>
          </p:cNvPr>
          <p:cNvCxnSpPr>
            <a:stCxn id="5126" idx="2"/>
            <a:endCxn id="5128" idx="0"/>
          </p:cNvCxnSpPr>
          <p:nvPr/>
        </p:nvCxnSpPr>
        <p:spPr>
          <a:xfrm>
            <a:off x="7133033" y="3816596"/>
            <a:ext cx="0" cy="18886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EB6A34A-B3F3-4A63-AF6E-49FC321B2209}"/>
              </a:ext>
            </a:extLst>
          </p:cNvPr>
          <p:cNvSpPr/>
          <p:nvPr/>
        </p:nvSpPr>
        <p:spPr>
          <a:xfrm>
            <a:off x="6631869" y="4830746"/>
            <a:ext cx="1002323" cy="248696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Peak Detection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3C2C8FA-5C63-4557-91F4-EDC2A91F0AB8}"/>
              </a:ext>
            </a:extLst>
          </p:cNvPr>
          <p:cNvCxnSpPr>
            <a:stCxn id="5128" idx="2"/>
            <a:endCxn id="48" idx="0"/>
          </p:cNvCxnSpPr>
          <p:nvPr/>
        </p:nvCxnSpPr>
        <p:spPr>
          <a:xfrm flipH="1">
            <a:off x="7133031" y="4605719"/>
            <a:ext cx="2" cy="22502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00C1F22-E13A-4320-94A9-B47B9BDA7B22}"/>
              </a:ext>
            </a:extLst>
          </p:cNvPr>
          <p:cNvSpPr/>
          <p:nvPr/>
        </p:nvSpPr>
        <p:spPr>
          <a:xfrm>
            <a:off x="4323086" y="186352"/>
            <a:ext cx="550069" cy="504929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Detector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E734F4-DF84-4520-B085-4DA0AF15AF9D}"/>
              </a:ext>
            </a:extLst>
          </p:cNvPr>
          <p:cNvCxnSpPr>
            <a:cxnSpLocks/>
            <a:stCxn id="33" idx="3"/>
            <a:endCxn id="58" idx="1"/>
          </p:cNvCxnSpPr>
          <p:nvPr/>
        </p:nvCxnSpPr>
        <p:spPr>
          <a:xfrm>
            <a:off x="3561963" y="438816"/>
            <a:ext cx="761123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FB6B2F-B5C5-465E-8869-2CC3F80A3B19}"/>
                  </a:ext>
                </a:extLst>
              </p:cNvPr>
              <p:cNvSpPr/>
              <p:nvPr/>
            </p:nvSpPr>
            <p:spPr>
              <a:xfrm>
                <a:off x="4906107" y="2854220"/>
                <a:ext cx="617974" cy="361101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RMS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825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825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825" i="1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</m:oMath>
                </a14:m>
                <a:r>
                  <a:rPr lang="en-US" sz="825" dirty="0"/>
                  <a:t>)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FB6B2F-B5C5-465E-8869-2CC3F80A3B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07" y="2854220"/>
                <a:ext cx="617974" cy="361101"/>
              </a:xfrm>
              <a:prstGeom prst="rect">
                <a:avLst/>
              </a:prstGeom>
              <a:blipFill>
                <a:blip r:embed="rId6"/>
                <a:stretch>
                  <a:fillRect t="-6349" b="-15873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444E06C-9CC5-4BCD-8F21-59A801FC08B4}"/>
              </a:ext>
            </a:extLst>
          </p:cNvPr>
          <p:cNvCxnSpPr>
            <a:stCxn id="5122" idx="2"/>
            <a:endCxn id="60" idx="0"/>
          </p:cNvCxnSpPr>
          <p:nvPr/>
        </p:nvCxnSpPr>
        <p:spPr>
          <a:xfrm flipH="1">
            <a:off x="5215094" y="2656759"/>
            <a:ext cx="1917936" cy="19746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20" name="Rectangle 5119">
                <a:extLst>
                  <a:ext uri="{FF2B5EF4-FFF2-40B4-BE49-F238E27FC236}">
                    <a16:creationId xmlns:a16="http://schemas.microsoft.com/office/drawing/2014/main" id="{EDAA5A49-77D5-4DBE-B18F-69AD73CCBFD8}"/>
                  </a:ext>
                </a:extLst>
              </p:cNvPr>
              <p:cNvSpPr/>
              <p:nvPr/>
            </p:nvSpPr>
            <p:spPr>
              <a:xfrm>
                <a:off x="4464214" y="4403208"/>
                <a:ext cx="1823776" cy="30171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25" i="1">
                          <a:latin typeface="Cambria Math" panose="02040503050406030204" pitchFamily="18" charset="0"/>
                        </a:rPr>
                        <m:t>𝑆𝑝𝑂</m:t>
                      </m:r>
                      <m:r>
                        <a:rPr lang="en-US" sz="825" i="1">
                          <a:latin typeface="Cambria Math" panose="02040503050406030204" pitchFamily="18" charset="0"/>
                        </a:rPr>
                        <m:t>2=110 −25 ∗</m:t>
                      </m:r>
                      <m:r>
                        <a:rPr lang="en-US" sz="825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5120" name="Rectangle 5119">
                <a:extLst>
                  <a:ext uri="{FF2B5EF4-FFF2-40B4-BE49-F238E27FC236}">
                    <a16:creationId xmlns:a16="http://schemas.microsoft.com/office/drawing/2014/main" id="{EDAA5A49-77D5-4DBE-B18F-69AD73CC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214" y="4403208"/>
                <a:ext cx="1823776" cy="3017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2439A74-3F4E-4364-83F8-FD58A3472B84}"/>
                  </a:ext>
                </a:extLst>
              </p:cNvPr>
              <p:cNvSpPr/>
              <p:nvPr/>
            </p:nvSpPr>
            <p:spPr>
              <a:xfrm>
                <a:off x="4873155" y="3523219"/>
                <a:ext cx="1005896" cy="60025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25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25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825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825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825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825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25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25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825" i="1"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825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825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825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825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25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25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825" i="1">
                                          <a:latin typeface="Cambria Math" panose="02040503050406030204" pitchFamily="18" charset="0"/>
                                        </a:rPr>
                                        <m:t>𝐴𝑐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25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825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825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825" dirty="0"/>
              </a:p>
              <a:p>
                <a:pPr algn="ctr"/>
                <a:endParaRPr lang="en-US" sz="825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2439A74-3F4E-4364-83F8-FD58A3472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155" y="3523219"/>
                <a:ext cx="1005896" cy="6002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38" name="Straight Arrow Connector 5137">
            <a:extLst>
              <a:ext uri="{FF2B5EF4-FFF2-40B4-BE49-F238E27FC236}">
                <a16:creationId xmlns:a16="http://schemas.microsoft.com/office/drawing/2014/main" id="{514A8B50-D6EF-4BC1-937C-301FE221503D}"/>
              </a:ext>
            </a:extLst>
          </p:cNvPr>
          <p:cNvCxnSpPr>
            <a:cxnSpLocks/>
            <a:stCxn id="60" idx="2"/>
            <a:endCxn id="85" idx="0"/>
          </p:cNvCxnSpPr>
          <p:nvPr/>
        </p:nvCxnSpPr>
        <p:spPr>
          <a:xfrm>
            <a:off x="5215094" y="3215321"/>
            <a:ext cx="161009" cy="30789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2" name="Straight Arrow Connector 5141">
            <a:extLst>
              <a:ext uri="{FF2B5EF4-FFF2-40B4-BE49-F238E27FC236}">
                <a16:creationId xmlns:a16="http://schemas.microsoft.com/office/drawing/2014/main" id="{4E527A71-64A7-4638-8C2D-B175537165DF}"/>
              </a:ext>
            </a:extLst>
          </p:cNvPr>
          <p:cNvCxnSpPr>
            <a:stCxn id="85" idx="2"/>
            <a:endCxn id="5120" idx="0"/>
          </p:cNvCxnSpPr>
          <p:nvPr/>
        </p:nvCxnSpPr>
        <p:spPr>
          <a:xfrm flipH="1">
            <a:off x="5376102" y="4123473"/>
            <a:ext cx="1" cy="27973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>
            <a:extLst>
              <a:ext uri="{FF2B5EF4-FFF2-40B4-BE49-F238E27FC236}">
                <a16:creationId xmlns:a16="http://schemas.microsoft.com/office/drawing/2014/main" id="{3F6F0E13-2F76-4D11-A1B0-B5A5CF6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19354" r="10003" b="18577"/>
          <a:stretch/>
        </p:blipFill>
        <p:spPr bwMode="auto">
          <a:xfrm>
            <a:off x="4568338" y="964046"/>
            <a:ext cx="1139865" cy="6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>
            <a:extLst>
              <a:ext uri="{FF2B5EF4-FFF2-40B4-BE49-F238E27FC236}">
                <a16:creationId xmlns:a16="http://schemas.microsoft.com/office/drawing/2014/main" id="{45BBD998-673E-4406-8BF8-B9F8AD942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0185" r="6409" b="13422"/>
          <a:stretch/>
        </p:blipFill>
        <p:spPr bwMode="auto">
          <a:xfrm>
            <a:off x="4637849" y="1795947"/>
            <a:ext cx="1139865" cy="7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64F81D7-A7B4-40C2-B021-94C337F247D9}"/>
              </a:ext>
            </a:extLst>
          </p:cNvPr>
          <p:cNvCxnSpPr>
            <a:stCxn id="58" idx="2"/>
            <a:endCxn id="101" idx="0"/>
          </p:cNvCxnSpPr>
          <p:nvPr/>
        </p:nvCxnSpPr>
        <p:spPr>
          <a:xfrm>
            <a:off x="4598120" y="691281"/>
            <a:ext cx="540150" cy="27276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FD94028-6E98-4442-BDAA-43557F82E6C5}"/>
              </a:ext>
            </a:extLst>
          </p:cNvPr>
          <p:cNvCxnSpPr>
            <a:stCxn id="101" idx="2"/>
            <a:endCxn id="102" idx="0"/>
          </p:cNvCxnSpPr>
          <p:nvPr/>
        </p:nvCxnSpPr>
        <p:spPr>
          <a:xfrm>
            <a:off x="5138270" y="1618412"/>
            <a:ext cx="69512" cy="17753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A82D40F-320B-4046-B18A-016E7B0CCC72}"/>
              </a:ext>
            </a:extLst>
          </p:cNvPr>
          <p:cNvCxnSpPr>
            <a:stCxn id="102" idx="2"/>
            <a:endCxn id="60" idx="0"/>
          </p:cNvCxnSpPr>
          <p:nvPr/>
        </p:nvCxnSpPr>
        <p:spPr>
          <a:xfrm>
            <a:off x="5207782" y="2523923"/>
            <a:ext cx="7313" cy="33029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44549D3-84CB-40E2-B9F7-3DEF74D9A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635" y="774331"/>
            <a:ext cx="2965418" cy="20432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C59F073C-C729-4F81-9258-B64B162C07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722" y="3042780"/>
            <a:ext cx="4164421" cy="19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E28F2C1-9B27-4AB4-A60D-8385D3596A71}"/>
              </a:ext>
            </a:extLst>
          </p:cNvPr>
          <p:cNvSpPr/>
          <p:nvPr/>
        </p:nvSpPr>
        <p:spPr>
          <a:xfrm>
            <a:off x="3000836" y="287266"/>
            <a:ext cx="550069" cy="606352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IR LED (</a:t>
            </a:r>
            <a:r>
              <a:rPr lang="el-GR" sz="1050" dirty="0"/>
              <a:t>λ</a:t>
            </a:r>
            <a:r>
              <a:rPr lang="en-US" sz="1050" dirty="0"/>
              <a:t>1)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C36E6E-52ED-4A04-8F85-2C3818561AEB}"/>
              </a:ext>
            </a:extLst>
          </p:cNvPr>
          <p:cNvSpPr/>
          <p:nvPr/>
        </p:nvSpPr>
        <p:spPr>
          <a:xfrm>
            <a:off x="986270" y="287267"/>
            <a:ext cx="550068" cy="606352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Red</a:t>
            </a:r>
          </a:p>
          <a:p>
            <a:pPr algn="ctr"/>
            <a:r>
              <a:rPr lang="en-US" sz="1050" dirty="0"/>
              <a:t> LED (</a:t>
            </a:r>
            <a:r>
              <a:rPr lang="el-GR" sz="1050" dirty="0"/>
              <a:t>λ</a:t>
            </a:r>
            <a:r>
              <a:rPr lang="en-US" sz="1050" dirty="0"/>
              <a:t>1)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6B0AA8-74C4-4F43-AEE8-BFC52619E5B4}"/>
              </a:ext>
            </a:extLst>
          </p:cNvPr>
          <p:cNvSpPr/>
          <p:nvPr/>
        </p:nvSpPr>
        <p:spPr>
          <a:xfrm>
            <a:off x="3750498" y="287267"/>
            <a:ext cx="617974" cy="606351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Detector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A4F8A2B-52D7-4698-9053-8F16055D058B}"/>
              </a:ext>
            </a:extLst>
          </p:cNvPr>
          <p:cNvCxnSpPr>
            <a:cxnSpLocks/>
            <a:stCxn id="26" idx="3"/>
            <a:endCxn id="35" idx="1"/>
          </p:cNvCxnSpPr>
          <p:nvPr/>
        </p:nvCxnSpPr>
        <p:spPr>
          <a:xfrm>
            <a:off x="3550905" y="590442"/>
            <a:ext cx="19959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00C1F22-E13A-4320-94A9-B47B9BDA7B22}"/>
              </a:ext>
            </a:extLst>
          </p:cNvPr>
          <p:cNvSpPr/>
          <p:nvPr/>
        </p:nvSpPr>
        <p:spPr>
          <a:xfrm>
            <a:off x="1735932" y="287267"/>
            <a:ext cx="696593" cy="606352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E734F4-DF84-4520-B085-4DA0AF15AF9D}"/>
              </a:ext>
            </a:extLst>
          </p:cNvPr>
          <p:cNvCxnSpPr>
            <a:cxnSpLocks/>
            <a:stCxn id="33" idx="3"/>
            <a:endCxn id="58" idx="1"/>
          </p:cNvCxnSpPr>
          <p:nvPr/>
        </p:nvCxnSpPr>
        <p:spPr>
          <a:xfrm>
            <a:off x="1536339" y="590443"/>
            <a:ext cx="19959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3873D90-16DA-4038-ABDE-0C47706FC233}"/>
                  </a:ext>
                </a:extLst>
              </p:cNvPr>
              <p:cNvSpPr/>
              <p:nvPr/>
            </p:nvSpPr>
            <p:spPr>
              <a:xfrm>
                <a:off x="986271" y="2784766"/>
                <a:ext cx="693256" cy="31247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𝑠𝑦𝑠𝑡𝑜𝑙𝑖𝑐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3873D90-16DA-4038-ABDE-0C47706FC2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71" y="2784766"/>
                <a:ext cx="693256" cy="312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6D5C229-A789-4E56-853C-7B5DC0426A72}"/>
                  </a:ext>
                </a:extLst>
              </p:cNvPr>
              <p:cNvSpPr/>
              <p:nvPr/>
            </p:nvSpPr>
            <p:spPr>
              <a:xfrm>
                <a:off x="1763437" y="2805315"/>
                <a:ext cx="669088" cy="31247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𝑠𝑦𝑠𝑡𝑜𝑙𝑖𝑐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6D5C229-A789-4E56-853C-7B5DC0426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37" y="2805315"/>
                <a:ext cx="669088" cy="3124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60AD135-1760-44D7-80BF-9CF207DECC61}"/>
                  </a:ext>
                </a:extLst>
              </p:cNvPr>
              <p:cNvSpPr/>
              <p:nvPr/>
            </p:nvSpPr>
            <p:spPr>
              <a:xfrm>
                <a:off x="3275870" y="2783212"/>
                <a:ext cx="669087" cy="289172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𝑑𝑖𝑎𝑠𝑡𝑜𝑙𝑖𝑐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60AD135-1760-44D7-80BF-9CF207DECC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70" y="2783212"/>
                <a:ext cx="669087" cy="289172"/>
              </a:xfrm>
              <a:prstGeom prst="rect">
                <a:avLst/>
              </a:prstGeom>
              <a:blipFill>
                <a:blip r:embed="rId4"/>
                <a:stretch>
                  <a:fillRect l="-263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3C6A895-C781-4BC1-9ADE-82D19DBFBAF6}"/>
                  </a:ext>
                </a:extLst>
              </p:cNvPr>
              <p:cNvSpPr/>
              <p:nvPr/>
            </p:nvSpPr>
            <p:spPr>
              <a:xfrm>
                <a:off x="2528519" y="2801299"/>
                <a:ext cx="669088" cy="312470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𝑑𝑖𝑎𝑠𝑡𝑜𝑙𝑖𝑐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05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3C6A895-C781-4BC1-9ADE-82D19DBFBA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519" y="2801299"/>
                <a:ext cx="669088" cy="312470"/>
              </a:xfrm>
              <a:prstGeom prst="rect">
                <a:avLst/>
              </a:prstGeom>
              <a:blipFill>
                <a:blip r:embed="rId5"/>
                <a:stretch>
                  <a:fillRect l="-3509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6472BB3-310D-4008-8D88-DA97871A2200}"/>
              </a:ext>
            </a:extLst>
          </p:cNvPr>
          <p:cNvCxnSpPr>
            <a:cxnSpLocks/>
            <a:stCxn id="151" idx="2"/>
            <a:endCxn id="117" idx="0"/>
          </p:cNvCxnSpPr>
          <p:nvPr/>
        </p:nvCxnSpPr>
        <p:spPr>
          <a:xfrm flipH="1">
            <a:off x="1332899" y="2107673"/>
            <a:ext cx="1043616" cy="67709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2DD7CF2-5BE3-4AC9-A02F-CA7674C40077}"/>
              </a:ext>
            </a:extLst>
          </p:cNvPr>
          <p:cNvCxnSpPr>
            <a:cxnSpLocks/>
            <a:stCxn id="151" idx="2"/>
            <a:endCxn id="118" idx="0"/>
          </p:cNvCxnSpPr>
          <p:nvPr/>
        </p:nvCxnSpPr>
        <p:spPr>
          <a:xfrm flipH="1">
            <a:off x="2097981" y="2107674"/>
            <a:ext cx="278534" cy="69764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76D53C3-57E1-4FEC-9276-C05BE4BAED81}"/>
              </a:ext>
            </a:extLst>
          </p:cNvPr>
          <p:cNvCxnSpPr>
            <a:cxnSpLocks/>
            <a:stCxn id="151" idx="2"/>
            <a:endCxn id="120" idx="0"/>
          </p:cNvCxnSpPr>
          <p:nvPr/>
        </p:nvCxnSpPr>
        <p:spPr>
          <a:xfrm>
            <a:off x="2376515" y="2107674"/>
            <a:ext cx="486548" cy="69362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CD1CBB7-155F-423F-9E7C-E01FF13120D5}"/>
              </a:ext>
            </a:extLst>
          </p:cNvPr>
          <p:cNvCxnSpPr>
            <a:cxnSpLocks/>
            <a:stCxn id="151" idx="2"/>
            <a:endCxn id="119" idx="0"/>
          </p:cNvCxnSpPr>
          <p:nvPr/>
        </p:nvCxnSpPr>
        <p:spPr>
          <a:xfrm>
            <a:off x="2376514" y="2107673"/>
            <a:ext cx="1233899" cy="67553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C9C0424-15C9-4E85-AF6C-DD948F8F7AF7}"/>
                  </a:ext>
                </a:extLst>
              </p:cNvPr>
              <p:cNvSpPr/>
              <p:nvPr/>
            </p:nvSpPr>
            <p:spPr>
              <a:xfrm>
                <a:off x="1585670" y="3449894"/>
                <a:ext cx="2359285" cy="67553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050" i="1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1050" i="1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sz="105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𝑠𝑦𝑠𝑡𝑜𝑙𝑖𝑐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050" dirty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𝑑𝑖𝑎𝑠𝑡𝑜𝑙𝑖𝑐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050" dirty="0"/>
                              <m:t> </m:t>
                            </m:r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num>
                      <m:den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𝑠𝑦𝑠𝑡𝑜𝑙𝑖𝑐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050" dirty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𝑑𝑖𝑎𝑠𝑡𝑜𝑙𝑖𝑐</m:t>
                                </m:r>
                                <m:r>
                                  <a:rPr lang="en-US" sz="10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05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0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1050" dirty="0"/>
                              <m:t> </m:t>
                            </m:r>
                            <m:r>
                              <a:rPr lang="en-US" sz="1050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1050" dirty="0"/>
                  <a:t>  </a:t>
                </a: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C9C0424-15C9-4E85-AF6C-DD948F8F7A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670" y="3449894"/>
                <a:ext cx="2359285" cy="675538"/>
              </a:xfrm>
              <a:prstGeom prst="rect">
                <a:avLst/>
              </a:prstGeom>
              <a:blipFill>
                <a:blip r:embed="rId6"/>
                <a:stretch>
                  <a:fillRect b="-6957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E4C5771-1A25-402C-85BE-7B3E60AD5C28}"/>
              </a:ext>
            </a:extLst>
          </p:cNvPr>
          <p:cNvCxnSpPr>
            <a:cxnSpLocks/>
            <a:stCxn id="117" idx="2"/>
            <a:endCxn id="125" idx="0"/>
          </p:cNvCxnSpPr>
          <p:nvPr/>
        </p:nvCxnSpPr>
        <p:spPr>
          <a:xfrm>
            <a:off x="1332899" y="3097236"/>
            <a:ext cx="1432414" cy="3526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E1125FD-ACE8-4F17-9402-9103DF96071B}"/>
              </a:ext>
            </a:extLst>
          </p:cNvPr>
          <p:cNvCxnSpPr>
            <a:cxnSpLocks/>
            <a:stCxn id="118" idx="2"/>
            <a:endCxn id="125" idx="0"/>
          </p:cNvCxnSpPr>
          <p:nvPr/>
        </p:nvCxnSpPr>
        <p:spPr>
          <a:xfrm>
            <a:off x="2097982" y="3117785"/>
            <a:ext cx="667331" cy="33210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53397AE6-3891-4368-907B-D97DE910D298}"/>
              </a:ext>
            </a:extLst>
          </p:cNvPr>
          <p:cNvCxnSpPr>
            <a:cxnSpLocks/>
            <a:stCxn id="120" idx="2"/>
            <a:endCxn id="125" idx="0"/>
          </p:cNvCxnSpPr>
          <p:nvPr/>
        </p:nvCxnSpPr>
        <p:spPr>
          <a:xfrm flipH="1">
            <a:off x="2765312" y="3113769"/>
            <a:ext cx="97751" cy="33612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07C03CD-6C3D-4567-89FF-D286347A2707}"/>
              </a:ext>
            </a:extLst>
          </p:cNvPr>
          <p:cNvCxnSpPr>
            <a:cxnSpLocks/>
            <a:stCxn id="119" idx="2"/>
            <a:endCxn id="125" idx="0"/>
          </p:cNvCxnSpPr>
          <p:nvPr/>
        </p:nvCxnSpPr>
        <p:spPr>
          <a:xfrm flipH="1">
            <a:off x="2765313" y="3072384"/>
            <a:ext cx="845101" cy="37751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C8F0C7E-FAB9-4F35-9EDD-B2D4D7071D8B}"/>
                  </a:ext>
                </a:extLst>
              </p:cNvPr>
              <p:cNvSpPr/>
              <p:nvPr/>
            </p:nvSpPr>
            <p:spPr>
              <a:xfrm>
                <a:off x="112727" y="3497855"/>
                <a:ext cx="1220172" cy="35265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05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𝐹𝑎𝑟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05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05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𝐹𝑎𝑟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050" dirty="0"/>
                  <a:t>  </a:t>
                </a:r>
              </a:p>
            </p:txBody>
          </p:sp>
        </mc:Choice>
        <mc:Fallback xmlns=""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2C8F0C7E-FAB9-4F35-9EDD-B2D4D7071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27" y="3497855"/>
                <a:ext cx="1220172" cy="352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C6945D9-61C9-49FD-B67E-739FB560C1FE}"/>
                  </a:ext>
                </a:extLst>
              </p:cNvPr>
              <p:cNvSpPr/>
              <p:nvPr/>
            </p:nvSpPr>
            <p:spPr>
              <a:xfrm>
                <a:off x="112726" y="4006933"/>
                <a:ext cx="1220171" cy="352658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05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05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𝑁𝑒𝑎𝑟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05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05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105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05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𝑁𝑒𝑎𝑟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050" dirty="0"/>
                  <a:t> </a:t>
                </a:r>
              </a:p>
            </p:txBody>
          </p:sp>
        </mc:Choice>
        <mc:Fallback xmlns=""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C6945D9-61C9-49FD-B67E-739FB560C1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26" y="4006933"/>
                <a:ext cx="1220171" cy="3526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17F6D1A-AEF6-4E18-9421-A66B5EE6EADB}"/>
              </a:ext>
            </a:extLst>
          </p:cNvPr>
          <p:cNvCxnSpPr>
            <a:cxnSpLocks/>
            <a:stCxn id="130" idx="2"/>
            <a:endCxn id="131" idx="0"/>
          </p:cNvCxnSpPr>
          <p:nvPr/>
        </p:nvCxnSpPr>
        <p:spPr>
          <a:xfrm flipH="1">
            <a:off x="722812" y="3850513"/>
            <a:ext cx="1" cy="156419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C15F8D7-1192-437F-B7CE-DCFFBF96611D}"/>
              </a:ext>
            </a:extLst>
          </p:cNvPr>
          <p:cNvCxnSpPr>
            <a:cxnSpLocks/>
            <a:stCxn id="125" idx="1"/>
            <a:endCxn id="130" idx="3"/>
          </p:cNvCxnSpPr>
          <p:nvPr/>
        </p:nvCxnSpPr>
        <p:spPr>
          <a:xfrm flipH="1" flipV="1">
            <a:off x="1332899" y="3674184"/>
            <a:ext cx="252771" cy="11347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B6C9F63-117A-41F5-B54A-3B51A70C599B}"/>
              </a:ext>
            </a:extLst>
          </p:cNvPr>
          <p:cNvSpPr/>
          <p:nvPr/>
        </p:nvSpPr>
        <p:spPr>
          <a:xfrm>
            <a:off x="1735932" y="1594459"/>
            <a:ext cx="1281165" cy="513215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Filtering to Enhance Peaks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1F344A-0579-497A-842D-98F1CD1F2296}"/>
              </a:ext>
            </a:extLst>
          </p:cNvPr>
          <p:cNvCxnSpPr>
            <a:cxnSpLocks/>
            <a:stCxn id="35" idx="2"/>
            <a:endCxn id="151" idx="0"/>
          </p:cNvCxnSpPr>
          <p:nvPr/>
        </p:nvCxnSpPr>
        <p:spPr>
          <a:xfrm flipH="1">
            <a:off x="2376515" y="893618"/>
            <a:ext cx="1682971" cy="7008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021C63-296F-46DE-B565-8C70496B3976}"/>
              </a:ext>
            </a:extLst>
          </p:cNvPr>
          <p:cNvCxnSpPr>
            <a:cxnSpLocks/>
            <a:stCxn id="58" idx="2"/>
            <a:endCxn id="151" idx="0"/>
          </p:cNvCxnSpPr>
          <p:nvPr/>
        </p:nvCxnSpPr>
        <p:spPr>
          <a:xfrm>
            <a:off x="2084229" y="893618"/>
            <a:ext cx="292286" cy="70084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17EAEF5-B266-4E3B-8736-1A3412F91B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9260" y="1313310"/>
            <a:ext cx="3629025" cy="16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41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16AA2D-8F5A-49A2-B6E7-784B0E531414}"/>
              </a:ext>
            </a:extLst>
          </p:cNvPr>
          <p:cNvSpPr/>
          <p:nvPr/>
        </p:nvSpPr>
        <p:spPr>
          <a:xfrm>
            <a:off x="2508977" y="1902902"/>
            <a:ext cx="977307" cy="309132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Filtering to Enhance Peaks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E4E24C-F54C-4FB9-AA75-E893F42C3B6D}"/>
                  </a:ext>
                </a:extLst>
              </p:cNvPr>
              <p:cNvSpPr/>
              <p:nvPr/>
            </p:nvSpPr>
            <p:spPr>
              <a:xfrm>
                <a:off x="1527063" y="2528134"/>
                <a:ext cx="617974" cy="25623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𝑠𝑦𝑠𝑡𝑜𝑙𝑖𝑐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E4E24C-F54C-4FB9-AA75-E893F42C3B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063" y="2528134"/>
                <a:ext cx="617974" cy="2562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B68E5-CFB9-4BC7-8F1F-F143AC16340D}"/>
                  </a:ext>
                </a:extLst>
              </p:cNvPr>
              <p:cNvSpPr/>
              <p:nvPr/>
            </p:nvSpPr>
            <p:spPr>
              <a:xfrm>
                <a:off x="2280061" y="2528134"/>
                <a:ext cx="617974" cy="25623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𝑠𝑦𝑠𝑡𝑜𝑙𝑖𝑐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E0B68E5-CFB9-4BC7-8F1F-F143AC163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061" y="2528134"/>
                <a:ext cx="617974" cy="2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109618-E74E-44F1-A671-5E5A767D10F3}"/>
                  </a:ext>
                </a:extLst>
              </p:cNvPr>
              <p:cNvSpPr/>
              <p:nvPr/>
            </p:nvSpPr>
            <p:spPr>
              <a:xfrm>
                <a:off x="3731026" y="2511350"/>
                <a:ext cx="617974" cy="25623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𝑑𝑖𝑎𝑠𝑡𝑜𝑙𝑖𝑐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109618-E74E-44F1-A671-5E5A767D1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026" y="2511350"/>
                <a:ext cx="617974" cy="2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25AA59-9F63-4DBD-9E37-D8783A21E6D7}"/>
                  </a:ext>
                </a:extLst>
              </p:cNvPr>
              <p:cNvSpPr/>
              <p:nvPr/>
            </p:nvSpPr>
            <p:spPr>
              <a:xfrm>
                <a:off x="3005544" y="2526810"/>
                <a:ext cx="617974" cy="25623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𝑑𝑖𝑎𝑠𝑡𝑜𝑙𝑖𝑐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25AA59-9F63-4DBD-9E37-D8783A21E6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544" y="2526810"/>
                <a:ext cx="617974" cy="2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78F23C-E73D-49C5-A631-8BE38803784D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836050" y="2212034"/>
            <a:ext cx="1161581" cy="3161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1225C7-192D-44EE-8608-F5E1FC777F55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2589048" y="2212034"/>
            <a:ext cx="408583" cy="3161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E2A279-D545-46CC-9DD7-3E74768C8EBB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997631" y="2212035"/>
            <a:ext cx="316900" cy="31477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397DC-1BDD-4659-B0E0-5EF7AD6DC44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2997631" y="2212035"/>
            <a:ext cx="1042382" cy="29931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2E5628-C098-485E-9FD9-94FE4C4ED830}"/>
                  </a:ext>
                </a:extLst>
              </p:cNvPr>
              <p:cNvSpPr/>
              <p:nvPr/>
            </p:nvSpPr>
            <p:spPr>
              <a:xfrm>
                <a:off x="3748735" y="3085425"/>
                <a:ext cx="1448180" cy="426961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6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600" i="1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sz="600" i="1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  <m:r>
                      <a:rPr lang="en-US" sz="6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sz="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𝑠𝑦𝑠𝑡𝑜𝑙𝑖𝑐</m:t>
                                </m:r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600" dirty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𝑑𝑖𝑎𝑠𝑡𝑜𝑙𝑖𝑐</m:t>
                                </m:r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60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600" dirty="0"/>
                              <m:t> </m:t>
                            </m:r>
                          </m:den>
                        </m:f>
                      </m:num>
                      <m:den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𝑙𝑛</m:t>
                        </m:r>
                        <m:r>
                          <a:rPr lang="en-US" sz="600" i="1" dirty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lin"/>
                            <m:ctrlPr>
                              <a:rPr lang="en-US" sz="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𝑠𝑦𝑠𝑡𝑜𝑙𝑖𝑐</m:t>
                                </m:r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600" dirty="0"/>
                              <m:t> 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6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𝑑𝑖𝑎𝑠𝑡𝑜𝑙𝑖𝑐</m:t>
                                </m:r>
                                <m:r>
                                  <a:rPr lang="en-US" sz="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600" dirty="0"/>
                              <m:t> 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600" dirty="0"/>
                  <a:t> 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D2E5628-C098-485E-9FD9-94FE4C4ED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735" y="3085425"/>
                <a:ext cx="1448180" cy="426961"/>
              </a:xfrm>
              <a:prstGeom prst="rect">
                <a:avLst/>
              </a:prstGeom>
              <a:blipFill>
                <a:blip r:embed="rId6"/>
                <a:stretch>
                  <a:fillRect b="-12162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36BC6A-BD30-4B0D-AD82-74217169CBA9}"/>
              </a:ext>
            </a:extLst>
          </p:cNvPr>
          <p:cNvCxnSpPr>
            <a:cxnSpLocks/>
            <a:stCxn id="5" idx="2"/>
            <a:endCxn id="13" idx="0"/>
          </p:cNvCxnSpPr>
          <p:nvPr/>
        </p:nvCxnSpPr>
        <p:spPr>
          <a:xfrm>
            <a:off x="1836050" y="2784367"/>
            <a:ext cx="2636776" cy="3010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A36503-749E-4D6E-AFCC-2CC6BC586A58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>
            <a:off x="2589049" y="2784367"/>
            <a:ext cx="1883777" cy="30105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3F942A-6BF0-4D7E-BEE8-9DEA64CEFA5A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3314531" y="2783044"/>
            <a:ext cx="1158295" cy="30238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4C83F1-CDD9-4A34-9482-F8ED265746A9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>
            <a:off x="4040014" y="2767583"/>
            <a:ext cx="432812" cy="31784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5D29BA-6230-4F11-ACEA-F319E343DBA9}"/>
                  </a:ext>
                </a:extLst>
              </p:cNvPr>
              <p:cNvSpPr/>
              <p:nvPr/>
            </p:nvSpPr>
            <p:spPr>
              <a:xfrm>
                <a:off x="1676393" y="2916192"/>
                <a:ext cx="832585" cy="26165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𝐹𝑎𝑟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6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𝐹𝑎𝑟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600" dirty="0"/>
                  <a:t> 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E5D29BA-6230-4F11-ACEA-F319E343D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3" y="2916192"/>
                <a:ext cx="832585" cy="2616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A33F33-0E20-45C5-9000-6A2D4BFF932E}"/>
                  </a:ext>
                </a:extLst>
              </p:cNvPr>
              <p:cNvSpPr/>
              <p:nvPr/>
            </p:nvSpPr>
            <p:spPr>
              <a:xfrm>
                <a:off x="1627529" y="3320960"/>
                <a:ext cx="921578" cy="256233"/>
              </a:xfrm>
              <a:prstGeom prst="rect">
                <a:avLst/>
              </a:prstGeom>
              <a:solidFill>
                <a:srgbClr val="00206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6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𝑁𝑒𝑎𝑟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600" i="1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6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𝑁𝑒𝑎𝑟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600" dirty="0"/>
                  <a:t>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A33F33-0E20-45C5-9000-6A2D4BFF9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529" y="3320960"/>
                <a:ext cx="921578" cy="2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91DC3D-25EB-4E70-A2F7-DB01B462D21B}"/>
                  </a:ext>
                </a:extLst>
              </p:cNvPr>
              <p:cNvSpPr/>
              <p:nvPr/>
            </p:nvSpPr>
            <p:spPr>
              <a:xfrm flipH="1">
                <a:off x="76967" y="3992121"/>
                <a:ext cx="2158833" cy="23267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𝐹𝑒𝑡𝑎𝑙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𝐹𝑎𝑟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𝑁𝑒𝑎𝑟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E91DC3D-25EB-4E70-A2F7-DB01B462D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967" y="3992121"/>
                <a:ext cx="2158833" cy="2326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E877E9-6F03-435D-A39D-BC945336C8AE}"/>
                  </a:ext>
                </a:extLst>
              </p:cNvPr>
              <p:cNvSpPr/>
              <p:nvPr/>
            </p:nvSpPr>
            <p:spPr>
              <a:xfrm flipH="1">
                <a:off x="86002" y="4350794"/>
                <a:ext cx="2158832" cy="232675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𝐹𝑒𝑡𝑎𝑙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𝐹𝑎𝑟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𝑁𝑒𝑎𝑟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E877E9-6F03-435D-A39D-BC945336C8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6002" y="4350794"/>
                <a:ext cx="2158832" cy="2326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31C5FF8-D282-4670-99D5-DC846CD61DF6}"/>
              </a:ext>
            </a:extLst>
          </p:cNvPr>
          <p:cNvCxnSpPr>
            <a:cxnSpLocks/>
            <a:stCxn id="18" idx="1"/>
            <a:endCxn id="19" idx="1"/>
          </p:cNvCxnSpPr>
          <p:nvPr/>
        </p:nvCxnSpPr>
        <p:spPr>
          <a:xfrm rot="10800000" flipV="1">
            <a:off x="1627529" y="3047018"/>
            <a:ext cx="48864" cy="402059"/>
          </a:xfrm>
          <a:prstGeom prst="bentConnector3">
            <a:avLst>
              <a:gd name="adj1" fmla="val 450872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F4E5ADF-6001-4892-97D9-7FDEE94B55DE}"/>
              </a:ext>
            </a:extLst>
          </p:cNvPr>
          <p:cNvCxnSpPr>
            <a:cxnSpLocks/>
          </p:cNvCxnSpPr>
          <p:nvPr/>
        </p:nvCxnSpPr>
        <p:spPr>
          <a:xfrm flipH="1">
            <a:off x="2246496" y="4081143"/>
            <a:ext cx="2" cy="481691"/>
          </a:xfrm>
          <a:prstGeom prst="bentConnector3">
            <a:avLst>
              <a:gd name="adj1" fmla="val -762000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B05BA5F-44D9-44DD-82EC-5E02EFA45248}"/>
              </a:ext>
            </a:extLst>
          </p:cNvPr>
          <p:cNvCxnSpPr>
            <a:cxnSpLocks/>
            <a:stCxn id="19" idx="2"/>
          </p:cNvCxnSpPr>
          <p:nvPr/>
        </p:nvCxnSpPr>
        <p:spPr>
          <a:xfrm rot="5400000">
            <a:off x="1433895" y="3310380"/>
            <a:ext cx="387611" cy="9212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12BB1A-9723-4F6A-9930-56FBD3041FB8}"/>
              </a:ext>
            </a:extLst>
          </p:cNvPr>
          <p:cNvSpPr/>
          <p:nvPr/>
        </p:nvSpPr>
        <p:spPr>
          <a:xfrm>
            <a:off x="2508978" y="4721309"/>
            <a:ext cx="1142276" cy="34608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Adaptive Filtering (Least Mean Squares)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4D971A-1808-4138-894C-2AAC7343DFBC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>
            <a:off x="2088318" y="3577193"/>
            <a:ext cx="991798" cy="114411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4F54163-B2FA-44A0-BF71-7D9A0E7872B3}"/>
              </a:ext>
            </a:extLst>
          </p:cNvPr>
          <p:cNvCxnSpPr>
            <a:cxnSpLocks/>
            <a:stCxn id="25" idx="1"/>
          </p:cNvCxnSpPr>
          <p:nvPr/>
        </p:nvCxnSpPr>
        <p:spPr>
          <a:xfrm rot="10800000">
            <a:off x="1167079" y="4679170"/>
            <a:ext cx="1341899" cy="215180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F34552-BB80-4DD7-B0A6-D9AFA9D78B52}"/>
                  </a:ext>
                </a:extLst>
              </p:cNvPr>
              <p:cNvSpPr/>
              <p:nvPr/>
            </p:nvSpPr>
            <p:spPr>
              <a:xfrm>
                <a:off x="123971" y="2918708"/>
                <a:ext cx="896436" cy="40206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𝑁𝑒𝑎𝑟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𝑚𝑎𝑡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𝐹𝑎𝑟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F34552-BB80-4DD7-B0A6-D9AFA9D78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71" y="2918708"/>
                <a:ext cx="896436" cy="4020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1CF453-6573-457E-BC29-FF64C8A9796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572188" y="3320769"/>
            <a:ext cx="594893" cy="64403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4B2521-4A2D-474E-B4DF-E125AFB8F280}"/>
                  </a:ext>
                </a:extLst>
              </p:cNvPr>
              <p:cNvSpPr/>
              <p:nvPr/>
            </p:nvSpPr>
            <p:spPr>
              <a:xfrm>
                <a:off x="187654" y="2226613"/>
                <a:ext cx="832753" cy="44307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Mean Path Length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𝑚𝑎𝑡</m:t>
                            </m:r>
                          </m:sub>
                        </m:sSub>
                      </m:e>
                    </m:d>
                  </m:oMath>
                </a14:m>
                <a:endParaRPr lang="en-US" sz="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4B2521-4A2D-474E-B4DF-E125AFB8F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54" y="2226613"/>
                <a:ext cx="832753" cy="4430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1F2AA8B2-4B5C-4CBA-95B5-9341E21EFE61}"/>
              </a:ext>
            </a:extLst>
          </p:cNvPr>
          <p:cNvSpPr/>
          <p:nvPr/>
        </p:nvSpPr>
        <p:spPr>
          <a:xfrm>
            <a:off x="253062" y="1534519"/>
            <a:ext cx="701936" cy="44307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MCML Simulations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4B9AF33-657F-48F3-84BD-247A0213E318}"/>
              </a:ext>
            </a:extLst>
          </p:cNvPr>
          <p:cNvCxnSpPr>
            <a:stCxn id="31" idx="2"/>
            <a:endCxn id="30" idx="0"/>
          </p:cNvCxnSpPr>
          <p:nvPr/>
        </p:nvCxnSpPr>
        <p:spPr>
          <a:xfrm>
            <a:off x="604030" y="1977597"/>
            <a:ext cx="1" cy="2490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C47AB17-9A5F-4032-B397-718B969773AE}"/>
              </a:ext>
            </a:extLst>
          </p:cNvPr>
          <p:cNvCxnSpPr>
            <a:cxnSpLocks/>
            <a:stCxn id="30" idx="2"/>
            <a:endCxn id="28" idx="0"/>
          </p:cNvCxnSpPr>
          <p:nvPr/>
        </p:nvCxnSpPr>
        <p:spPr>
          <a:xfrm flipH="1">
            <a:off x="572189" y="2669692"/>
            <a:ext cx="31842" cy="24901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90BE9B-BA73-4F5A-AD96-52A41D02537E}"/>
                  </a:ext>
                </a:extLst>
              </p:cNvPr>
              <p:cNvSpPr/>
              <p:nvPr/>
            </p:nvSpPr>
            <p:spPr>
              <a:xfrm>
                <a:off x="6064611" y="4638260"/>
                <a:ext cx="2218504" cy="37102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𝑆𝑝𝑂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nor/>
                            </m:rPr>
                            <a:rPr lang="en-US" sz="600" dirty="0"/>
                            <m:t> </m:t>
                          </m:r>
                        </m:num>
                        <m:den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∗(</m:t>
                          </m:r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𝑂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𝐻𝑏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600" dirty="0"/>
                            <m:t> </m:t>
                          </m:r>
                        </m:den>
                      </m:f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790BE9B-BA73-4F5A-AD96-52A41D025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611" y="4638260"/>
                <a:ext cx="2218504" cy="3710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D84B8D-7D69-4308-BC73-6E1070896596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>
            <a:off x="4472826" y="3512386"/>
            <a:ext cx="2701037" cy="112587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4083AD-498A-4501-9618-684666FA9FDA}"/>
              </a:ext>
            </a:extLst>
          </p:cNvPr>
          <p:cNvCxnSpPr>
            <a:cxnSpLocks/>
            <a:stCxn id="13" idx="1"/>
            <a:endCxn id="18" idx="3"/>
          </p:cNvCxnSpPr>
          <p:nvPr/>
        </p:nvCxnSpPr>
        <p:spPr>
          <a:xfrm flipH="1" flipV="1">
            <a:off x="2508977" y="3047019"/>
            <a:ext cx="1239758" cy="25188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2787834-EAF0-4B27-942A-BD78FD345000}"/>
                  </a:ext>
                </a:extLst>
              </p:cNvPr>
              <p:cNvSpPr/>
              <p:nvPr/>
            </p:nvSpPr>
            <p:spPr>
              <a:xfrm>
                <a:off x="5561723" y="3064127"/>
                <a:ext cx="714296" cy="540573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" dirty="0"/>
                  <a:t>,</a:t>
                </a:r>
                <a:r>
                  <a:rPr lang="en-US" sz="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" dirty="0"/>
                  <a:t>Extinction Coefficients (</a:t>
                </a:r>
                <a14:m>
                  <m:oMath xmlns:m="http://schemas.openxmlformats.org/officeDocument/2006/math">
                    <m:r>
                      <a:rPr lang="en-US" sz="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600" dirty="0"/>
                  <a:t>) for HbO</a:t>
                </a:r>
                <a:r>
                  <a:rPr lang="en-US" sz="600" baseline="-25000" dirty="0"/>
                  <a:t>2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2787834-EAF0-4B27-942A-BD78FD345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723" y="3064127"/>
                <a:ext cx="714296" cy="54057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F14748-B43C-431A-A030-8F18A331EC52}"/>
                  </a:ext>
                </a:extLst>
              </p:cNvPr>
              <p:cNvSpPr/>
              <p:nvPr/>
            </p:nvSpPr>
            <p:spPr>
              <a:xfrm>
                <a:off x="6763148" y="3114315"/>
                <a:ext cx="741512" cy="54057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" dirty="0"/>
                  <a:t>,</a:t>
                </a:r>
                <a:r>
                  <a:rPr lang="en-US" sz="6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" dirty="0"/>
                  <a:t>Extinction Coefficients (</a:t>
                </a:r>
                <a14:m>
                  <m:oMath xmlns:m="http://schemas.openxmlformats.org/officeDocument/2006/math">
                    <m:r>
                      <a:rPr lang="en-US" sz="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600" dirty="0"/>
                  <a:t>) for HbO</a:t>
                </a:r>
                <a:r>
                  <a:rPr lang="en-US" sz="600" baseline="-25000" dirty="0"/>
                  <a:t>2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F14748-B43C-431A-A030-8F18A331EC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148" y="3114315"/>
                <a:ext cx="741512" cy="54057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1260B6-4B60-418D-ADF4-9DC12FDC4E69}"/>
              </a:ext>
            </a:extLst>
          </p:cNvPr>
          <p:cNvCxnSpPr>
            <a:cxnSpLocks/>
            <a:stCxn id="37" idx="2"/>
            <a:endCxn id="34" idx="0"/>
          </p:cNvCxnSpPr>
          <p:nvPr/>
        </p:nvCxnSpPr>
        <p:spPr>
          <a:xfrm>
            <a:off x="5918871" y="3604700"/>
            <a:ext cx="1254992" cy="103356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25FB820-91BA-4E29-B449-8B39023D47AB}"/>
              </a:ext>
            </a:extLst>
          </p:cNvPr>
          <p:cNvCxnSpPr>
            <a:cxnSpLocks/>
            <a:stCxn id="38" idx="2"/>
            <a:endCxn id="34" idx="0"/>
          </p:cNvCxnSpPr>
          <p:nvPr/>
        </p:nvCxnSpPr>
        <p:spPr>
          <a:xfrm>
            <a:off x="7133904" y="3654887"/>
            <a:ext cx="39959" cy="98337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E974B3-A845-4160-9999-29241496691D}"/>
                  </a:ext>
                </a:extLst>
              </p:cNvPr>
              <p:cNvSpPr/>
              <p:nvPr/>
            </p:nvSpPr>
            <p:spPr>
              <a:xfrm>
                <a:off x="2977463" y="4150461"/>
                <a:ext cx="2039646" cy="323077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E974B3-A845-4160-9999-292414966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63" y="4150461"/>
                <a:ext cx="2039646" cy="323077"/>
              </a:xfrm>
              <a:prstGeom prst="rect">
                <a:avLst/>
              </a:prstGeom>
              <a:blipFill>
                <a:blip r:embed="rId16"/>
                <a:stretch>
                  <a:fillRect t="-82456" b="-12631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35C2B6-9DAD-4050-B236-4C01201EB04D}"/>
                  </a:ext>
                </a:extLst>
              </p:cNvPr>
              <p:cNvSpPr/>
              <p:nvPr/>
            </p:nvSpPr>
            <p:spPr>
              <a:xfrm>
                <a:off x="2977464" y="3748523"/>
                <a:ext cx="2039645" cy="323076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" i="1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2,</m:t>
                                  </m:r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sub>
                          </m:s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6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35C2B6-9DAD-4050-B236-4C01201EB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464" y="3748523"/>
                <a:ext cx="2039645" cy="323076"/>
              </a:xfrm>
              <a:prstGeom prst="rect">
                <a:avLst/>
              </a:prstGeom>
              <a:blipFill>
                <a:blip r:embed="rId17"/>
                <a:stretch>
                  <a:fillRect t="-82456" b="-12631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16903C-F0AC-403D-A4EE-4DF1A92172AA}"/>
              </a:ext>
            </a:extLst>
          </p:cNvPr>
          <p:cNvCxnSpPr>
            <a:stCxn id="42" idx="1"/>
            <a:endCxn id="41" idx="1"/>
          </p:cNvCxnSpPr>
          <p:nvPr/>
        </p:nvCxnSpPr>
        <p:spPr>
          <a:xfrm rot="10800000" flipV="1">
            <a:off x="2977463" y="3910060"/>
            <a:ext cx="9525" cy="401939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D23061-DC5C-4B74-99D9-97A28805CB8D}"/>
              </a:ext>
            </a:extLst>
          </p:cNvPr>
          <p:cNvCxnSpPr>
            <a:cxnSpLocks/>
            <a:stCxn id="42" idx="0"/>
            <a:endCxn id="19" idx="3"/>
          </p:cNvCxnSpPr>
          <p:nvPr/>
        </p:nvCxnSpPr>
        <p:spPr>
          <a:xfrm flipH="1" flipV="1">
            <a:off x="2549107" y="3449077"/>
            <a:ext cx="1448180" cy="29944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F2D534-67A1-44CA-814C-F836282D940A}"/>
                  </a:ext>
                </a:extLst>
              </p:cNvPr>
              <p:cNvSpPr/>
              <p:nvPr/>
            </p:nvSpPr>
            <p:spPr>
              <a:xfrm>
                <a:off x="4349000" y="4663207"/>
                <a:ext cx="1492581" cy="346082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6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∗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en-US" sz="60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F2D534-67A1-44CA-814C-F836282D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000" y="4663207"/>
                <a:ext cx="1492581" cy="346082"/>
              </a:xfrm>
              <a:prstGeom prst="rect">
                <a:avLst/>
              </a:prstGeom>
              <a:blipFill>
                <a:blip r:embed="rId18"/>
                <a:stretch>
                  <a:fillRect t="-77049" r="-4418" b="-11147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C74F276-A12A-481D-8AEB-211DC82E0AD9}"/>
              </a:ext>
            </a:extLst>
          </p:cNvPr>
          <p:cNvCxnSpPr>
            <a:cxnSpLocks/>
            <a:stCxn id="45" idx="1"/>
            <a:endCxn id="41" idx="2"/>
          </p:cNvCxnSpPr>
          <p:nvPr/>
        </p:nvCxnSpPr>
        <p:spPr>
          <a:xfrm rot="10800000">
            <a:off x="3997288" y="4473537"/>
            <a:ext cx="351713" cy="362711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E6BDE8-20FB-4690-AE87-A7F02545709C}"/>
              </a:ext>
            </a:extLst>
          </p:cNvPr>
          <p:cNvCxnSpPr>
            <a:cxnSpLocks/>
            <a:stCxn id="37" idx="2"/>
            <a:endCxn id="45" idx="0"/>
          </p:cNvCxnSpPr>
          <p:nvPr/>
        </p:nvCxnSpPr>
        <p:spPr>
          <a:xfrm flipH="1">
            <a:off x="5095290" y="3604701"/>
            <a:ext cx="823581" cy="105850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49440-B521-4DDE-BEB0-B9AC341FBBD0}"/>
              </a:ext>
            </a:extLst>
          </p:cNvPr>
          <p:cNvCxnSpPr>
            <a:cxnSpLocks/>
            <a:stCxn id="38" idx="2"/>
            <a:endCxn id="45" idx="0"/>
          </p:cNvCxnSpPr>
          <p:nvPr/>
        </p:nvCxnSpPr>
        <p:spPr>
          <a:xfrm flipH="1">
            <a:off x="5095290" y="3654886"/>
            <a:ext cx="2038614" cy="10083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Table 185">
            <a:extLst>
              <a:ext uri="{FF2B5EF4-FFF2-40B4-BE49-F238E27FC236}">
                <a16:creationId xmlns:a16="http://schemas.microsoft.com/office/drawing/2014/main" id="{6C0E35F9-1817-45EC-90DA-759E04A5C57A}"/>
              </a:ext>
            </a:extLst>
          </p:cNvPr>
          <p:cNvGraphicFramePr>
            <a:graphicFrameLocks noGrp="1"/>
          </p:cNvGraphicFramePr>
          <p:nvPr/>
        </p:nvGraphicFramePr>
        <p:xfrm>
          <a:off x="3287035" y="528636"/>
          <a:ext cx="901097" cy="368236"/>
        </p:xfrm>
        <a:graphic>
          <a:graphicData uri="http://schemas.openxmlformats.org/drawingml/2006/table">
            <a:tbl>
              <a:tblPr/>
              <a:tblGrid>
                <a:gridCol w="901097">
                  <a:extLst>
                    <a:ext uri="{9D8B030D-6E8A-4147-A177-3AD203B41FA5}">
                      <a16:colId xmlns:a16="http://schemas.microsoft.com/office/drawing/2014/main" val="578727097"/>
                    </a:ext>
                  </a:extLst>
                </a:gridCol>
              </a:tblGrid>
              <a:tr h="368236">
                <a:tc>
                  <a:txBody>
                    <a:bodyPr/>
                    <a:lstStyle/>
                    <a:p>
                      <a:r>
                        <a:rPr lang="en-US" sz="600" b="1" dirty="0"/>
                        <a:t>DC Removal </a:t>
                      </a:r>
                    </a:p>
                    <a:p>
                      <a:r>
                        <a:rPr lang="en-US" sz="600" dirty="0"/>
                        <a:t>w(t)=x(t)+ ∝ *w(t-1)</a:t>
                      </a:r>
                    </a:p>
                    <a:p>
                      <a:r>
                        <a:rPr lang="en-US" sz="600" dirty="0"/>
                        <a:t>y(t)=w(t)-w(t-1)</a:t>
                      </a:r>
                    </a:p>
                  </a:txBody>
                  <a:tcPr marL="68580" marR="68580" marT="34290" marB="34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61425"/>
                  </a:ext>
                </a:extLst>
              </a:tr>
            </a:tbl>
          </a:graphicData>
        </a:graphic>
      </p:graphicFrame>
      <p:pic>
        <p:nvPicPr>
          <p:cNvPr id="187" name="Picture 2">
            <a:extLst>
              <a:ext uri="{FF2B5EF4-FFF2-40B4-BE49-F238E27FC236}">
                <a16:creationId xmlns:a16="http://schemas.microsoft.com/office/drawing/2014/main" id="{B40A9667-F137-4100-B4E2-080130973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7" t="19271" r="3038" b="19098"/>
          <a:stretch/>
        </p:blipFill>
        <p:spPr bwMode="auto">
          <a:xfrm flipH="1">
            <a:off x="3877243" y="4957"/>
            <a:ext cx="1139866" cy="626321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4">
            <a:extLst>
              <a:ext uri="{FF2B5EF4-FFF2-40B4-BE49-F238E27FC236}">
                <a16:creationId xmlns:a16="http://schemas.microsoft.com/office/drawing/2014/main" id="{D93E2809-4171-489C-88ED-EA5D1E6F6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19354" r="10003" b="18577"/>
          <a:stretch/>
        </p:blipFill>
        <p:spPr bwMode="auto">
          <a:xfrm>
            <a:off x="2219291" y="-15540"/>
            <a:ext cx="1139865" cy="65436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84ED140B-6B09-45F7-A466-1297E8CAC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0185" r="6409" b="13422"/>
          <a:stretch/>
        </p:blipFill>
        <p:spPr bwMode="auto">
          <a:xfrm>
            <a:off x="5938951" y="116306"/>
            <a:ext cx="1139865" cy="72797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8">
            <a:extLst>
              <a:ext uri="{FF2B5EF4-FFF2-40B4-BE49-F238E27FC236}">
                <a16:creationId xmlns:a16="http://schemas.microsoft.com/office/drawing/2014/main" id="{9BB49D44-A40A-46B7-8348-E59454FF4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t="18739" r="15126" b="13207"/>
          <a:stretch/>
        </p:blipFill>
        <p:spPr bwMode="auto">
          <a:xfrm>
            <a:off x="7389112" y="286945"/>
            <a:ext cx="1233586" cy="60025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07772ED-CC67-4318-837A-4FCC67551737}"/>
              </a:ext>
            </a:extLst>
          </p:cNvPr>
          <p:cNvSpPr txBox="1"/>
          <p:nvPr/>
        </p:nvSpPr>
        <p:spPr>
          <a:xfrm>
            <a:off x="6114598" y="727226"/>
            <a:ext cx="872355" cy="18466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600" dirty="0"/>
              <a:t>Mean- Median Filter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4F9ED8BA-D525-4E5C-B7B2-BDD161A2FEF2}"/>
              </a:ext>
            </a:extLst>
          </p:cNvPr>
          <p:cNvSpPr txBox="1"/>
          <p:nvPr/>
        </p:nvSpPr>
        <p:spPr>
          <a:xfrm>
            <a:off x="7638700" y="727226"/>
            <a:ext cx="771365" cy="18466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600" dirty="0"/>
              <a:t>Butterworth Filter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A8F7AB2-2BFF-446A-A2EF-ABFB7D1EF33C}"/>
              </a:ext>
            </a:extLst>
          </p:cNvPr>
          <p:cNvSpPr/>
          <p:nvPr/>
        </p:nvSpPr>
        <p:spPr>
          <a:xfrm>
            <a:off x="574736" y="161917"/>
            <a:ext cx="304817" cy="323071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IR LED (</a:t>
            </a:r>
            <a:r>
              <a:rPr lang="el-GR" sz="600" dirty="0"/>
              <a:t>λ</a:t>
            </a:r>
            <a:r>
              <a:rPr lang="en-US" sz="600" dirty="0"/>
              <a:t>1) 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37475FBF-8728-4003-9C05-2AE2DE98136C}"/>
              </a:ext>
            </a:extLst>
          </p:cNvPr>
          <p:cNvSpPr/>
          <p:nvPr/>
        </p:nvSpPr>
        <p:spPr>
          <a:xfrm>
            <a:off x="1224527" y="159911"/>
            <a:ext cx="410162" cy="320382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Detector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1FBC2D35-1AB5-4D07-91A0-43CBF47E5BA9}"/>
              </a:ext>
            </a:extLst>
          </p:cNvPr>
          <p:cNvCxnSpPr>
            <a:cxnSpLocks/>
            <a:stCxn id="193" idx="3"/>
            <a:endCxn id="194" idx="1"/>
          </p:cNvCxnSpPr>
          <p:nvPr/>
        </p:nvCxnSpPr>
        <p:spPr>
          <a:xfrm flipV="1">
            <a:off x="879553" y="320103"/>
            <a:ext cx="344974" cy="33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54EB1C5-AC26-4396-BE73-8CB6D92F318B}"/>
              </a:ext>
            </a:extLst>
          </p:cNvPr>
          <p:cNvSpPr/>
          <p:nvPr/>
        </p:nvSpPr>
        <p:spPr>
          <a:xfrm>
            <a:off x="7504743" y="1318318"/>
            <a:ext cx="1002323" cy="248696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Peak Detection</a:t>
            </a:r>
          </a:p>
        </p:txBody>
      </p: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0A0088FC-C55D-4F28-8E2F-ECAE71F1769F}"/>
              </a:ext>
            </a:extLst>
          </p:cNvPr>
          <p:cNvCxnSpPr>
            <a:stCxn id="190" idx="2"/>
            <a:endCxn id="200" idx="0"/>
          </p:cNvCxnSpPr>
          <p:nvPr/>
        </p:nvCxnSpPr>
        <p:spPr>
          <a:xfrm flipH="1">
            <a:off x="8005905" y="887199"/>
            <a:ext cx="1" cy="43111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E2D2AD80-6191-4A74-A1BF-3E462438022D}"/>
              </a:ext>
            </a:extLst>
          </p:cNvPr>
          <p:cNvSpPr/>
          <p:nvPr/>
        </p:nvSpPr>
        <p:spPr>
          <a:xfrm>
            <a:off x="551527" y="887048"/>
            <a:ext cx="302189" cy="325125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Red</a:t>
            </a:r>
          </a:p>
          <a:p>
            <a:pPr algn="ctr"/>
            <a:r>
              <a:rPr lang="en-US" sz="600" dirty="0"/>
              <a:t> LED (</a:t>
            </a:r>
            <a:r>
              <a:rPr lang="el-GR" sz="600" dirty="0"/>
              <a:t>λ</a:t>
            </a:r>
            <a:r>
              <a:rPr lang="en-US" sz="600" dirty="0"/>
              <a:t>1) 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3577A622-CBC5-452D-B32A-60927F3381D5}"/>
              </a:ext>
            </a:extLst>
          </p:cNvPr>
          <p:cNvSpPr/>
          <p:nvPr/>
        </p:nvSpPr>
        <p:spPr>
          <a:xfrm>
            <a:off x="1203781" y="887199"/>
            <a:ext cx="410162" cy="325125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Detector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081C6E5-1208-4C55-8F65-8B2B74AB9121}"/>
                  </a:ext>
                </a:extLst>
              </p:cNvPr>
              <p:cNvSpPr/>
              <p:nvPr/>
            </p:nvSpPr>
            <p:spPr>
              <a:xfrm>
                <a:off x="5088573" y="1889568"/>
                <a:ext cx="473150" cy="234400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RMS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600" i="1">
                            <a:latin typeface="Cambria Math" panose="02040503050406030204" pitchFamily="18" charset="0"/>
                          </a:rPr>
                          <m:t>𝐴𝐶</m:t>
                        </m:r>
                      </m:sub>
                    </m:sSub>
                  </m:oMath>
                </a14:m>
                <a:r>
                  <a:rPr lang="en-US" sz="600" dirty="0"/>
                  <a:t>)</a:t>
                </a:r>
              </a:p>
            </p:txBody>
          </p:sp>
        </mc:Choice>
        <mc:Fallback xmlns=""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3081C6E5-1208-4C55-8F65-8B2B74AB9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73" y="1889568"/>
                <a:ext cx="473150" cy="234400"/>
              </a:xfrm>
              <a:prstGeom prst="rect">
                <a:avLst/>
              </a:prstGeom>
              <a:blipFill>
                <a:blip r:embed="rId23"/>
                <a:stretch>
                  <a:fillRect t="-16667" b="-23810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FE761FA-424C-4648-9DB2-7A50006419F4}"/>
                  </a:ext>
                </a:extLst>
              </p:cNvPr>
              <p:cNvSpPr/>
              <p:nvPr/>
            </p:nvSpPr>
            <p:spPr>
              <a:xfrm>
                <a:off x="6153400" y="1669219"/>
                <a:ext cx="1000484" cy="187568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𝑆𝑝𝑂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2=110 −25 ∗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600" dirty="0"/>
              </a:p>
            </p:txBody>
          </p:sp>
        </mc:Choice>
        <mc:Fallback xmlns=""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1FE761FA-424C-4648-9DB2-7A50006419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400" y="1669219"/>
                <a:ext cx="1000484" cy="187568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B8A3844-2FF9-40CA-9B3A-B877083E9877}"/>
                  </a:ext>
                </a:extLst>
              </p:cNvPr>
              <p:cNvSpPr/>
              <p:nvPr/>
            </p:nvSpPr>
            <p:spPr>
              <a:xfrm>
                <a:off x="6234550" y="1119291"/>
                <a:ext cx="740780" cy="315293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𝐴𝐶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6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latin typeface="Cambria Math" panose="02040503050406030204" pitchFamily="18" charset="0"/>
                                        </a:rPr>
                                        <m:t>𝐴𝑐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600" dirty="0"/>
              </a:p>
              <a:p>
                <a:pPr algn="ctr"/>
                <a:endParaRPr lang="en-US" sz="600" dirty="0"/>
              </a:p>
            </p:txBody>
          </p:sp>
        </mc:Choice>
        <mc:Fallback xmlns=""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B8A3844-2FF9-40CA-9B3A-B877083E98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50" y="1119291"/>
                <a:ext cx="740780" cy="315293"/>
              </a:xfrm>
              <a:prstGeom prst="rect">
                <a:avLst/>
              </a:prstGeom>
              <a:blipFill>
                <a:blip r:embed="rId25"/>
                <a:stretch>
                  <a:fillRect t="-545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7" name="Picture 4">
            <a:extLst>
              <a:ext uri="{FF2B5EF4-FFF2-40B4-BE49-F238E27FC236}">
                <a16:creationId xmlns:a16="http://schemas.microsoft.com/office/drawing/2014/main" id="{1070C371-B5D3-4B4A-95B4-380FFE28A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3" t="19354" r="10003" b="18577"/>
          <a:stretch/>
        </p:blipFill>
        <p:spPr bwMode="auto">
          <a:xfrm>
            <a:off x="2211934" y="714540"/>
            <a:ext cx="1139865" cy="65436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6">
            <a:extLst>
              <a:ext uri="{FF2B5EF4-FFF2-40B4-BE49-F238E27FC236}">
                <a16:creationId xmlns:a16="http://schemas.microsoft.com/office/drawing/2014/main" id="{0B225B5F-3A75-4074-A27D-F79AE221F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2" t="20185" r="6409" b="13422"/>
          <a:stretch/>
        </p:blipFill>
        <p:spPr bwMode="auto">
          <a:xfrm>
            <a:off x="3901419" y="695800"/>
            <a:ext cx="1139865" cy="72797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591F92B3-5F47-4948-BDDA-95D88A8B7E93}"/>
              </a:ext>
            </a:extLst>
          </p:cNvPr>
          <p:cNvCxnSpPr>
            <a:stCxn id="239" idx="3"/>
            <a:endCxn id="240" idx="1"/>
          </p:cNvCxnSpPr>
          <p:nvPr/>
        </p:nvCxnSpPr>
        <p:spPr>
          <a:xfrm>
            <a:off x="853716" y="1049610"/>
            <a:ext cx="350066" cy="15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25DBEA7-2847-43FD-A4E0-A5F85AF119AD}"/>
              </a:ext>
            </a:extLst>
          </p:cNvPr>
          <p:cNvCxnSpPr>
            <a:stCxn id="194" idx="3"/>
            <a:endCxn id="188" idx="1"/>
          </p:cNvCxnSpPr>
          <p:nvPr/>
        </p:nvCxnSpPr>
        <p:spPr>
          <a:xfrm flipV="1">
            <a:off x="1634689" y="311644"/>
            <a:ext cx="584603" cy="845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8A1337A-1F26-4FDF-B54A-BE1B636E7B47}"/>
              </a:ext>
            </a:extLst>
          </p:cNvPr>
          <p:cNvCxnSpPr>
            <a:stCxn id="240" idx="3"/>
            <a:endCxn id="247" idx="1"/>
          </p:cNvCxnSpPr>
          <p:nvPr/>
        </p:nvCxnSpPr>
        <p:spPr>
          <a:xfrm flipV="1">
            <a:off x="1613943" y="1041723"/>
            <a:ext cx="597991" cy="8039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07732F1A-064F-48BB-B7DD-FD8EDED0A67B}"/>
              </a:ext>
            </a:extLst>
          </p:cNvPr>
          <p:cNvCxnSpPr>
            <a:stCxn id="188" idx="3"/>
            <a:endCxn id="187" idx="3"/>
          </p:cNvCxnSpPr>
          <p:nvPr/>
        </p:nvCxnSpPr>
        <p:spPr>
          <a:xfrm>
            <a:off x="3359156" y="311644"/>
            <a:ext cx="518087" cy="6474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DAED349F-CA86-40AA-940E-8249F91F8DC2}"/>
              </a:ext>
            </a:extLst>
          </p:cNvPr>
          <p:cNvCxnSpPr>
            <a:stCxn id="247" idx="3"/>
            <a:endCxn id="248" idx="1"/>
          </p:cNvCxnSpPr>
          <p:nvPr/>
        </p:nvCxnSpPr>
        <p:spPr>
          <a:xfrm>
            <a:off x="3351799" y="1041724"/>
            <a:ext cx="549620" cy="1806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0666F35C-3FA8-4569-A152-19073AC953C8}"/>
              </a:ext>
            </a:extLst>
          </p:cNvPr>
          <p:cNvCxnSpPr>
            <a:stCxn id="187" idx="1"/>
            <a:endCxn id="189" idx="1"/>
          </p:cNvCxnSpPr>
          <p:nvPr/>
        </p:nvCxnSpPr>
        <p:spPr>
          <a:xfrm>
            <a:off x="5017109" y="318118"/>
            <a:ext cx="921842" cy="16217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D47E1B52-A471-481F-881E-D4EF88316287}"/>
              </a:ext>
            </a:extLst>
          </p:cNvPr>
          <p:cNvCxnSpPr>
            <a:stCxn id="189" idx="3"/>
            <a:endCxn id="190" idx="1"/>
          </p:cNvCxnSpPr>
          <p:nvPr/>
        </p:nvCxnSpPr>
        <p:spPr>
          <a:xfrm>
            <a:off x="7078816" y="480295"/>
            <a:ext cx="310296" cy="10677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BAFDF277-D689-4738-915F-20D3F01FFDF8}"/>
              </a:ext>
            </a:extLst>
          </p:cNvPr>
          <p:cNvCxnSpPr>
            <a:stCxn id="244" idx="2"/>
            <a:endCxn id="243" idx="0"/>
          </p:cNvCxnSpPr>
          <p:nvPr/>
        </p:nvCxnSpPr>
        <p:spPr>
          <a:xfrm>
            <a:off x="6604940" y="1434584"/>
            <a:ext cx="48702" cy="234635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Connector: Elbow 293">
            <a:extLst>
              <a:ext uri="{FF2B5EF4-FFF2-40B4-BE49-F238E27FC236}">
                <a16:creationId xmlns:a16="http://schemas.microsoft.com/office/drawing/2014/main" id="{B9969CE4-B15B-4CFB-B5C1-C59A8E20D0D2}"/>
              </a:ext>
            </a:extLst>
          </p:cNvPr>
          <p:cNvCxnSpPr>
            <a:stCxn id="187" idx="1"/>
            <a:endCxn id="242" idx="0"/>
          </p:cNvCxnSpPr>
          <p:nvPr/>
        </p:nvCxnSpPr>
        <p:spPr>
          <a:xfrm>
            <a:off x="5017109" y="318118"/>
            <a:ext cx="308039" cy="1571450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AD81A60-DB69-4311-9E39-11C2BC0ACAB9}"/>
              </a:ext>
            </a:extLst>
          </p:cNvPr>
          <p:cNvCxnSpPr>
            <a:stCxn id="248" idx="2"/>
            <a:endCxn id="242" idx="1"/>
          </p:cNvCxnSpPr>
          <p:nvPr/>
        </p:nvCxnSpPr>
        <p:spPr>
          <a:xfrm>
            <a:off x="4471352" y="1423777"/>
            <a:ext cx="617221" cy="58299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6D47E4FC-E4DB-457A-9071-2CDDF6A27360}"/>
              </a:ext>
            </a:extLst>
          </p:cNvPr>
          <p:cNvCxnSpPr>
            <a:cxnSpLocks/>
            <a:stCxn id="242" idx="1"/>
            <a:endCxn id="4" idx="3"/>
          </p:cNvCxnSpPr>
          <p:nvPr/>
        </p:nvCxnSpPr>
        <p:spPr>
          <a:xfrm flipH="1">
            <a:off x="3486284" y="2006768"/>
            <a:ext cx="1602288" cy="507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35FA16ED-6C2D-42F1-BA69-499A0C567FAD}"/>
              </a:ext>
            </a:extLst>
          </p:cNvPr>
          <p:cNvCxnSpPr>
            <a:cxnSpLocks/>
            <a:stCxn id="242" idx="3"/>
            <a:endCxn id="244" idx="1"/>
          </p:cNvCxnSpPr>
          <p:nvPr/>
        </p:nvCxnSpPr>
        <p:spPr>
          <a:xfrm flipV="1">
            <a:off x="5561722" y="1276937"/>
            <a:ext cx="672827" cy="72983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2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27"/>
            <a:ext cx="9144000" cy="4030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527"/>
            <a:ext cx="9144000" cy="40304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08183" y="55180"/>
            <a:ext cx="432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</a:t>
            </a:r>
            <a:r>
              <a:rPr lang="en-US" sz="2400" dirty="0"/>
              <a:t> </a:t>
            </a:r>
            <a:r>
              <a:rPr lang="en-US" sz="2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60877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06"/>
            <a:ext cx="9144000" cy="47302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83780"/>
            <a:ext cx="432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MODEL</a:t>
            </a:r>
            <a:r>
              <a:rPr lang="en-US" sz="2400" dirty="0"/>
              <a:t> </a:t>
            </a:r>
            <a:r>
              <a:rPr lang="en-US" sz="2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0865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E2DF8A8C-3942-45A9-A082-B2C55362D57C}"/>
              </a:ext>
            </a:extLst>
          </p:cNvPr>
          <p:cNvSpPr txBox="1"/>
          <p:nvPr/>
        </p:nvSpPr>
        <p:spPr>
          <a:xfrm>
            <a:off x="778468" y="17829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cs typeface="Arial" panose="020B0604020202020204" pitchFamily="34" charset="0"/>
              </a:rPr>
              <a:t>Results</a:t>
            </a:r>
            <a:endParaRPr lang="ko-KR" altLang="en-US" sz="1500" b="1" dirty="0">
              <a:cs typeface="Arial" panose="020B0604020202020204" pitchFamily="34" charset="0"/>
            </a:endParaRPr>
          </a:p>
        </p:txBody>
      </p:sp>
      <p:sp>
        <p:nvSpPr>
          <p:cNvPr id="37" name="원형: 비어 있음 36">
            <a:extLst>
              <a:ext uri="{FF2B5EF4-FFF2-40B4-BE49-F238E27FC236}">
                <a16:creationId xmlns:a16="http://schemas.microsoft.com/office/drawing/2014/main" id="{B0E74C0C-A3CE-4B79-B74F-4EAAF0B34F39}"/>
              </a:ext>
            </a:extLst>
          </p:cNvPr>
          <p:cNvSpPr/>
          <p:nvPr/>
        </p:nvSpPr>
        <p:spPr>
          <a:xfrm>
            <a:off x="221008" y="206592"/>
            <a:ext cx="478631" cy="478631"/>
          </a:xfrm>
          <a:prstGeom prst="donut">
            <a:avLst/>
          </a:prstGeom>
          <a:solidFill>
            <a:srgbClr val="FFAC1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sz="105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8" y="730880"/>
            <a:ext cx="3764996" cy="18371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998527"/>
            <a:ext cx="3656378" cy="2092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08" y="3249635"/>
            <a:ext cx="3721445" cy="180321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88325" y="431052"/>
            <a:ext cx="90922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IR OUTPUT</a:t>
            </a:r>
            <a:endParaRPr lang="en-US" sz="1050" dirty="0"/>
          </a:p>
        </p:txBody>
      </p:sp>
      <p:sp>
        <p:nvSpPr>
          <p:cNvPr id="3" name="Rectangle 2"/>
          <p:cNvSpPr/>
          <p:nvPr/>
        </p:nvSpPr>
        <p:spPr>
          <a:xfrm>
            <a:off x="6863381" y="1619843"/>
            <a:ext cx="125386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/>
              <a:t>FILTERED DATA</a:t>
            </a:r>
            <a:endParaRPr lang="en-US" sz="1050" dirty="0"/>
          </a:p>
        </p:txBody>
      </p:sp>
      <p:sp>
        <p:nvSpPr>
          <p:cNvPr id="4" name="Rectangle 3"/>
          <p:cNvSpPr/>
          <p:nvPr/>
        </p:nvSpPr>
        <p:spPr>
          <a:xfrm>
            <a:off x="2678644" y="2906216"/>
            <a:ext cx="10599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/>
              <a:t>RED OUTPUT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5677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14275" y="1351898"/>
            <a:ext cx="6132600" cy="3145500"/>
          </a:xfrm>
        </p:spPr>
        <p:txBody>
          <a:bodyPr/>
          <a:lstStyle/>
          <a:p>
            <a:pPr marL="7620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Non-Invasive Fetal pulse oximetry is a promising new technique currently under development for intrapartum monitoring, which gives information on oxygen saturation. </a:t>
            </a:r>
          </a:p>
          <a:p>
            <a:pPr marL="76200" indent="0" algn="just">
              <a:buNone/>
            </a:pPr>
            <a:endParaRPr lang="en-US" sz="20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  <a:p>
            <a:pPr marL="76200" indent="0" algn="just">
              <a:buNone/>
            </a:pPr>
            <a:r>
              <a:rPr lang="en-US" sz="20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It permits direct assessment of the fetal oxygen status, which is likely to be a better indicator of fetal well-being.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5995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07303" y="368927"/>
            <a:ext cx="5492400" cy="766200"/>
          </a:xfrm>
        </p:spPr>
        <p:txBody>
          <a:bodyPr/>
          <a:lstStyle/>
          <a:p>
            <a:r>
              <a:rPr lang="en-US" sz="3000" dirty="0"/>
              <a:t>Basic SpO2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89223" y="1345713"/>
            <a:ext cx="8263570" cy="199657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The MAX30100 is an integrated pulse oximetry and heartrate monitor sensor solution. It combines two LEDs, a photodetector, optimized optics, and low-noise analog signal processing to detect pulse oximetry and  heart-rate signals. </a:t>
            </a:r>
          </a:p>
          <a:p>
            <a:pPr marL="0" indent="0" algn="just">
              <a:buNone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The MAX30100 operates from 1.8V and 3.3V power supplies and can be powered down through software with negligible standby current, permitting the power supply to remain connected at all times.</a:t>
            </a:r>
          </a:p>
          <a:p>
            <a:pPr marL="0" indent="0" algn="just">
              <a:buNone/>
            </a:pPr>
            <a:endParaRPr lang="en-US" b="1" dirty="0"/>
          </a:p>
          <a:p>
            <a:pPr marL="0" indent="0" algn="just">
              <a:buNone/>
            </a:pPr>
            <a:endParaRPr lang="en-US" sz="1350" b="1" dirty="0"/>
          </a:p>
        </p:txBody>
      </p:sp>
      <p:pic>
        <p:nvPicPr>
          <p:cNvPr id="13" name="image1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9953" y="2943692"/>
            <a:ext cx="4927888" cy="199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6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3200" y="408209"/>
            <a:ext cx="5797296" cy="703261"/>
          </a:xfrm>
        </p:spPr>
        <p:txBody>
          <a:bodyPr/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</a:rPr>
              <a:t>Results:</a:t>
            </a:r>
          </a:p>
        </p:txBody>
      </p:sp>
      <p:pic>
        <p:nvPicPr>
          <p:cNvPr id="7" name="image2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616319" y="1371720"/>
            <a:ext cx="1574021" cy="3053366"/>
          </a:xfrm>
          <a:prstGeom prst="rect">
            <a:avLst/>
          </a:prstGeom>
        </p:spPr>
      </p:pic>
      <p:pic>
        <p:nvPicPr>
          <p:cNvPr id="8" name="image3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9058" y="1371720"/>
            <a:ext cx="1543280" cy="3053366"/>
          </a:xfrm>
          <a:prstGeom prst="rect">
            <a:avLst/>
          </a:prstGeom>
        </p:spPr>
      </p:pic>
      <p:pic>
        <p:nvPicPr>
          <p:cNvPr id="9" name="image4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966" y="1321970"/>
            <a:ext cx="4851216" cy="312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8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B5291-5849-4D77-9A7C-60E17B46F64C}"/>
              </a:ext>
            </a:extLst>
          </p:cNvPr>
          <p:cNvSpPr txBox="1"/>
          <p:nvPr/>
        </p:nvSpPr>
        <p:spPr>
          <a:xfrm>
            <a:off x="2164117" y="3686"/>
            <a:ext cx="5119255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latin typeface="Roboto Condensed" panose="020B0604020202020204" charset="0"/>
                <a:ea typeface="Roboto Condensed" panose="020B0604020202020204" charset="0"/>
              </a:rPr>
              <a:t>Emitters-Detectors</a:t>
            </a:r>
            <a:endParaRPr lang="en-US" sz="105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00E7D8-4826-418D-8714-FD4AB11BB9F7}"/>
              </a:ext>
            </a:extLst>
          </p:cNvPr>
          <p:cNvSpPr/>
          <p:nvPr/>
        </p:nvSpPr>
        <p:spPr>
          <a:xfrm>
            <a:off x="2793935" y="1071610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>
                <a:cs typeface="Calibri"/>
              </a:rPr>
              <a:t>Transimpedance Amplifier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99C92F-E43A-429D-B299-7D4A3D5A119E}"/>
              </a:ext>
            </a:extLst>
          </p:cNvPr>
          <p:cNvSpPr/>
          <p:nvPr/>
        </p:nvSpPr>
        <p:spPr>
          <a:xfrm>
            <a:off x="4982889" y="1071610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>
                <a:cs typeface="Calibri"/>
              </a:rPr>
              <a:t>Programmable Gain 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5E1513-F616-4C9D-B453-69276B1E3FCB}"/>
              </a:ext>
            </a:extLst>
          </p:cNvPr>
          <p:cNvSpPr txBox="1"/>
          <p:nvPr/>
        </p:nvSpPr>
        <p:spPr>
          <a:xfrm>
            <a:off x="3261595" y="2722442"/>
            <a:ext cx="249950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Emitter LEDs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9E428C-9B64-4D7C-BEB6-F49425A12DA6}"/>
              </a:ext>
            </a:extLst>
          </p:cNvPr>
          <p:cNvSpPr txBox="1"/>
          <p:nvPr/>
        </p:nvSpPr>
        <p:spPr>
          <a:xfrm>
            <a:off x="6422366" y="3187461"/>
            <a:ext cx="2725947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/>
              <a:t>To  Microcontroller</a:t>
            </a:r>
          </a:p>
          <a:p>
            <a:pPr algn="ctr"/>
            <a:r>
              <a:rPr lang="en-US" sz="1050" dirty="0">
                <a:cs typeface="Calibri"/>
              </a:rPr>
              <a:t>For digital demodulation:</a:t>
            </a:r>
          </a:p>
          <a:p>
            <a:pPr marL="214313" indent="-214313" algn="ctr">
              <a:buFont typeface="Arial"/>
              <a:buChar char="•"/>
            </a:pPr>
            <a:r>
              <a:rPr lang="en-US" sz="1050" dirty="0">
                <a:cs typeface="Calibri"/>
              </a:rPr>
              <a:t>Power Spectral Density Analysis</a:t>
            </a:r>
            <a:endParaRPr lang="en-US" sz="1050">
              <a:cs typeface="Calibri" panose="020F0502020204030204"/>
            </a:endParaRPr>
          </a:p>
          <a:p>
            <a:pPr marL="214313" indent="-214313" algn="ctr">
              <a:buFont typeface="Arial"/>
              <a:buChar char="•"/>
            </a:pPr>
            <a:r>
              <a:rPr lang="en-US" sz="1050" dirty="0">
                <a:cs typeface="Calibri"/>
              </a:rPr>
              <a:t>Adaptive noise cancellation to eliminate flicker noise</a:t>
            </a:r>
          </a:p>
          <a:p>
            <a:pPr marL="214313" indent="-214313" algn="ctr">
              <a:buFont typeface="Arial"/>
              <a:buChar char="•"/>
            </a:pPr>
            <a:r>
              <a:rPr lang="en-US" sz="1050" dirty="0">
                <a:cs typeface="Calibri"/>
              </a:rPr>
              <a:t>Frequency 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75D566-D291-4575-BA8D-5017E76D5717}"/>
              </a:ext>
            </a:extLst>
          </p:cNvPr>
          <p:cNvSpPr/>
          <p:nvPr/>
        </p:nvSpPr>
        <p:spPr>
          <a:xfrm>
            <a:off x="281491" y="1082391"/>
            <a:ext cx="501236" cy="3593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50" dirty="0"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0343CA-4936-442D-9B67-C7C49370B840}"/>
              </a:ext>
            </a:extLst>
          </p:cNvPr>
          <p:cNvSpPr txBox="1"/>
          <p:nvPr/>
        </p:nvSpPr>
        <p:spPr>
          <a:xfrm>
            <a:off x="1309865" y="727583"/>
            <a:ext cx="136728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</a:rPr>
              <a:t>Detectors x5</a:t>
            </a:r>
          </a:p>
          <a:p>
            <a:r>
              <a:rPr lang="en-US" sz="1050" dirty="0">
                <a:ea typeface="+mn-lt"/>
                <a:cs typeface="+mn-lt"/>
              </a:rPr>
              <a:t>(medium = optical </a:t>
            </a:r>
            <a:r>
              <a:rPr lang="en-US" sz="1050" dirty="0" err="1">
                <a:ea typeface="+mn-lt"/>
                <a:cs typeface="+mn-lt"/>
              </a:rPr>
              <a:t>fibre</a:t>
            </a:r>
            <a:r>
              <a:rPr lang="en-US" sz="1050" dirty="0">
                <a:ea typeface="+mn-lt"/>
                <a:cs typeface="+mn-lt"/>
              </a:rPr>
              <a:t>)</a:t>
            </a:r>
            <a:endParaRPr lang="en-US" sz="105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D3F54F-92DC-46B8-971C-61351FB4B57C}"/>
              </a:ext>
            </a:extLst>
          </p:cNvPr>
          <p:cNvSpPr txBox="1"/>
          <p:nvPr/>
        </p:nvSpPr>
        <p:spPr>
          <a:xfrm>
            <a:off x="1299083" y="3002801"/>
            <a:ext cx="164764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</a:rPr>
              <a:t>Emitter (optical </a:t>
            </a:r>
            <a:r>
              <a:rPr lang="en-US" sz="1050" dirty="0" err="1">
                <a:ea typeface="+mn-lt"/>
                <a:cs typeface="+mn-lt"/>
              </a:rPr>
              <a:t>fibre</a:t>
            </a:r>
            <a:r>
              <a:rPr lang="en-US" sz="1050" dirty="0">
                <a:ea typeface="+mn-lt"/>
                <a:cs typeface="+mn-lt"/>
              </a:rPr>
              <a:t>)</a:t>
            </a:r>
            <a:endParaRPr lang="en-US" sz="1050" dirty="0" err="1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73554-C4BA-4580-A931-9BE97D38C67B}"/>
              </a:ext>
            </a:extLst>
          </p:cNvPr>
          <p:cNvSpPr/>
          <p:nvPr/>
        </p:nvSpPr>
        <p:spPr>
          <a:xfrm>
            <a:off x="7171842" y="1071610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050" dirty="0">
                <a:cs typeface="Calibri"/>
              </a:rPr>
              <a:t>24-bit ADC</a:t>
            </a:r>
          </a:p>
          <a:p>
            <a:pPr algn="ctr"/>
            <a:r>
              <a:rPr lang="en-US" sz="1050" dirty="0">
                <a:cs typeface="Calibri"/>
              </a:rPr>
              <a:t>TI ADS131E08</a:t>
            </a:r>
          </a:p>
          <a:p>
            <a:pPr algn="ctr"/>
            <a:r>
              <a:rPr lang="en-US" sz="1050" dirty="0">
                <a:cs typeface="Calibri"/>
              </a:rPr>
              <a:t>Sampling at 4KHz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9A0E26-7200-4956-8EB4-F41DAC4F82E2}"/>
              </a:ext>
            </a:extLst>
          </p:cNvPr>
          <p:cNvCxnSpPr/>
          <p:nvPr/>
        </p:nvCxnSpPr>
        <p:spPr>
          <a:xfrm flipV="1">
            <a:off x="6484949" y="1413404"/>
            <a:ext cx="685800" cy="4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30964F-2269-4FC2-86B5-32DE77E7B7D6}"/>
              </a:ext>
            </a:extLst>
          </p:cNvPr>
          <p:cNvCxnSpPr>
            <a:cxnSpLocks/>
          </p:cNvCxnSpPr>
          <p:nvPr/>
        </p:nvCxnSpPr>
        <p:spPr>
          <a:xfrm flipV="1">
            <a:off x="4295996" y="1413403"/>
            <a:ext cx="685800" cy="43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A1F148-0418-4DC4-AC09-3809E39ACC98}"/>
              </a:ext>
            </a:extLst>
          </p:cNvPr>
          <p:cNvCxnSpPr>
            <a:cxnSpLocks/>
          </p:cNvCxnSpPr>
          <p:nvPr/>
        </p:nvCxnSpPr>
        <p:spPr>
          <a:xfrm>
            <a:off x="1212053" y="1406934"/>
            <a:ext cx="1580790" cy="6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30BD86-1466-4518-9328-EDBC61A88C16}"/>
              </a:ext>
            </a:extLst>
          </p:cNvPr>
          <p:cNvCxnSpPr>
            <a:cxnSpLocks/>
          </p:cNvCxnSpPr>
          <p:nvPr/>
        </p:nvCxnSpPr>
        <p:spPr>
          <a:xfrm flipH="1">
            <a:off x="1215615" y="3354196"/>
            <a:ext cx="1837426" cy="6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AD79668-F605-4F6D-9C3F-465FF0F961DF}"/>
              </a:ext>
            </a:extLst>
          </p:cNvPr>
          <p:cNvCxnSpPr>
            <a:cxnSpLocks/>
          </p:cNvCxnSpPr>
          <p:nvPr/>
        </p:nvCxnSpPr>
        <p:spPr>
          <a:xfrm flipH="1">
            <a:off x="7882429" y="1762773"/>
            <a:ext cx="15096" cy="14190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">
            <a:extLst>
              <a:ext uri="{FF2B5EF4-FFF2-40B4-BE49-F238E27FC236}">
                <a16:creationId xmlns:a16="http://schemas.microsoft.com/office/drawing/2014/main" id="{8B78D24E-62AF-4833-884E-6A7ECF515669}"/>
              </a:ext>
            </a:extLst>
          </p:cNvPr>
          <p:cNvSpPr txBox="1"/>
          <p:nvPr/>
        </p:nvSpPr>
        <p:spPr>
          <a:xfrm>
            <a:off x="3735514" y="4591877"/>
            <a:ext cx="5745192" cy="484748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/>
              <a:t>Digital</a:t>
            </a:r>
            <a:r>
              <a:rPr lang="en-US" sz="1350" dirty="0">
                <a:cs typeface="Calibri"/>
              </a:rPr>
              <a:t> demodulation = raw ADC data  * activation signal of each wavelength</a:t>
            </a:r>
            <a:endParaRPr lang="en-US" sz="135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947BFD-BF48-4983-B888-BF78516794BB}"/>
              </a:ext>
            </a:extLst>
          </p:cNvPr>
          <p:cNvSpPr/>
          <p:nvPr/>
        </p:nvSpPr>
        <p:spPr>
          <a:xfrm>
            <a:off x="3031162" y="3001770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cs typeface="Calibri"/>
              </a:rPr>
              <a:t>SMBB740D</a:t>
            </a:r>
          </a:p>
          <a:p>
            <a:pPr algn="ctr"/>
            <a:r>
              <a:rPr lang="en-US" sz="1350" dirty="0">
                <a:cs typeface="Calibri"/>
              </a:rPr>
              <a:t>740nm RED Wavelength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9B96F7-0C1C-4111-8BD6-70E3C0EDAE01}"/>
              </a:ext>
            </a:extLst>
          </p:cNvPr>
          <p:cNvSpPr/>
          <p:nvPr/>
        </p:nvSpPr>
        <p:spPr>
          <a:xfrm>
            <a:off x="3031162" y="3788930"/>
            <a:ext cx="1493273" cy="6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50" dirty="0">
                <a:cs typeface="Calibri"/>
              </a:rPr>
              <a:t>SMBB850DS</a:t>
            </a:r>
          </a:p>
          <a:p>
            <a:pPr algn="ctr"/>
            <a:r>
              <a:rPr lang="en-US" sz="1350" dirty="0">
                <a:cs typeface="Calibri"/>
              </a:rPr>
              <a:t>850nm Near-IR Wavelength</a:t>
            </a:r>
          </a:p>
        </p:txBody>
      </p:sp>
      <p:sp>
        <p:nvSpPr>
          <p:cNvPr id="43" name="TextBox 3">
            <a:extLst>
              <a:ext uri="{FF2B5EF4-FFF2-40B4-BE49-F238E27FC236}">
                <a16:creationId xmlns:a16="http://schemas.microsoft.com/office/drawing/2014/main" id="{6A0ACC73-C601-4D66-9134-4C689BB09EBA}"/>
              </a:ext>
            </a:extLst>
          </p:cNvPr>
          <p:cNvSpPr txBox="1"/>
          <p:nvPr/>
        </p:nvSpPr>
        <p:spPr>
          <a:xfrm>
            <a:off x="1762753" y="4436942"/>
            <a:ext cx="2057400" cy="692497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740D, 850DS can emit 560mW and 1400mW of radiant power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FF5D2B-DF49-418B-85EE-657BBCE4C1CC}"/>
              </a:ext>
            </a:extLst>
          </p:cNvPr>
          <p:cNvSpPr txBox="1"/>
          <p:nvPr/>
        </p:nvSpPr>
        <p:spPr>
          <a:xfrm>
            <a:off x="1299082" y="3843875"/>
            <a:ext cx="164764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>
                <a:ea typeface="+mn-lt"/>
                <a:cs typeface="+mn-lt"/>
              </a:rPr>
              <a:t>Emitter (optical </a:t>
            </a:r>
            <a:r>
              <a:rPr lang="en-US" sz="1050" dirty="0" err="1">
                <a:ea typeface="+mn-lt"/>
                <a:cs typeface="+mn-lt"/>
              </a:rPr>
              <a:t>fibre</a:t>
            </a:r>
            <a:r>
              <a:rPr lang="en-US" sz="1050" dirty="0">
                <a:ea typeface="+mn-lt"/>
                <a:cs typeface="+mn-lt"/>
              </a:rPr>
              <a:t>)</a:t>
            </a:r>
            <a:endParaRPr lang="en-US" sz="1050" dirty="0" err="1">
              <a:cs typeface="Calibri" panose="020F0502020204030204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BD6BC52-AF52-45E4-B5DD-318C5CB7149B}"/>
              </a:ext>
            </a:extLst>
          </p:cNvPr>
          <p:cNvCxnSpPr>
            <a:cxnSpLocks/>
          </p:cNvCxnSpPr>
          <p:nvPr/>
        </p:nvCxnSpPr>
        <p:spPr>
          <a:xfrm flipH="1">
            <a:off x="1204831" y="4173706"/>
            <a:ext cx="1837426" cy="6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CD40A6-96B9-4F91-BE9E-22BA4A9B6915}"/>
              </a:ext>
            </a:extLst>
          </p:cNvPr>
          <p:cNvCxnSpPr>
            <a:cxnSpLocks/>
          </p:cNvCxnSpPr>
          <p:nvPr/>
        </p:nvCxnSpPr>
        <p:spPr>
          <a:xfrm flipH="1">
            <a:off x="4526001" y="3332629"/>
            <a:ext cx="1837426" cy="6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576448-1A49-41E8-8FFD-E1E2014FEAD4}"/>
              </a:ext>
            </a:extLst>
          </p:cNvPr>
          <p:cNvCxnSpPr>
            <a:cxnSpLocks/>
          </p:cNvCxnSpPr>
          <p:nvPr/>
        </p:nvCxnSpPr>
        <p:spPr>
          <a:xfrm flipH="1">
            <a:off x="4515217" y="4152139"/>
            <a:ext cx="1837426" cy="64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13A073-B011-4B2D-AEE0-B0AFAC4AB2EB}"/>
              </a:ext>
            </a:extLst>
          </p:cNvPr>
          <p:cNvSpPr txBox="1"/>
          <p:nvPr/>
        </p:nvSpPr>
        <p:spPr>
          <a:xfrm>
            <a:off x="4641820" y="3067499"/>
            <a:ext cx="130258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From LED driver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91B08E-26DA-4D94-94F4-AF370F63F9C6}"/>
              </a:ext>
            </a:extLst>
          </p:cNvPr>
          <p:cNvSpPr txBox="1"/>
          <p:nvPr/>
        </p:nvSpPr>
        <p:spPr>
          <a:xfrm>
            <a:off x="4641821" y="3887008"/>
            <a:ext cx="130258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50" dirty="0"/>
              <a:t>From LED driver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E501492-D62E-48C9-A957-074F4BE10D27}"/>
              </a:ext>
            </a:extLst>
          </p:cNvPr>
          <p:cNvSpPr/>
          <p:nvPr/>
        </p:nvSpPr>
        <p:spPr>
          <a:xfrm>
            <a:off x="788293" y="1082391"/>
            <a:ext cx="501236" cy="3593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050" dirty="0">
              <a:cs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FCE456-FEB2-47E0-80D3-F41DE33326BA}"/>
              </a:ext>
            </a:extLst>
          </p:cNvPr>
          <p:cNvSpPr txBox="1"/>
          <p:nvPr/>
        </p:nvSpPr>
        <p:spPr>
          <a:xfrm rot="-5400000">
            <a:off x="-575813" y="2695913"/>
            <a:ext cx="3448409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a typeface="+mn-lt"/>
                <a:cs typeface="+mn-lt"/>
              </a:rPr>
              <a:t>Flexible Black Silicone to reduce ambient light</a:t>
            </a:r>
          </a:p>
          <a:p>
            <a:endParaRPr lang="en-US" sz="1050" dirty="0"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B37BDB-67BF-4EF6-B506-0AD4A925E936}"/>
              </a:ext>
            </a:extLst>
          </p:cNvPr>
          <p:cNvSpPr txBox="1"/>
          <p:nvPr/>
        </p:nvSpPr>
        <p:spPr>
          <a:xfrm rot="-5400000">
            <a:off x="-1179662" y="2765922"/>
            <a:ext cx="344840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  <a:ea typeface="+mn-lt"/>
                <a:cs typeface="+mn-lt"/>
              </a:rPr>
              <a:t>Multidetector </a:t>
            </a:r>
            <a:r>
              <a:rPr lang="en-US" sz="1050" dirty="0" err="1">
                <a:solidFill>
                  <a:schemeClr val="bg1"/>
                </a:solidFill>
                <a:ea typeface="+mn-lt"/>
                <a:cs typeface="+mn-lt"/>
              </a:rPr>
              <a:t>optode</a:t>
            </a:r>
            <a:r>
              <a:rPr lang="en-US" sz="1050" dirty="0">
                <a:solidFill>
                  <a:schemeClr val="bg1"/>
                </a:solidFill>
                <a:ea typeface="+mn-lt"/>
                <a:cs typeface="+mn-lt"/>
              </a:rPr>
              <a:t> (detector and emitter)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493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B5291-5849-4D77-9A7C-60E17B46F64C}"/>
              </a:ext>
            </a:extLst>
          </p:cNvPr>
          <p:cNvSpPr txBox="1"/>
          <p:nvPr/>
        </p:nvSpPr>
        <p:spPr>
          <a:xfrm>
            <a:off x="2433693" y="3686"/>
            <a:ext cx="4310528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latin typeface="Roboto Condensed" panose="020B0604020202020204" charset="0"/>
                <a:ea typeface="Roboto Condensed" panose="020B0604020202020204" charset="0"/>
              </a:rPr>
              <a:t>High level system</a:t>
            </a:r>
            <a:endParaRPr lang="en-US" sz="105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4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38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6BF5F7-8F28-4697-913E-CD3CAFBE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38" y="947440"/>
            <a:ext cx="7142065" cy="41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ctrTitle"/>
          </p:nvPr>
        </p:nvSpPr>
        <p:spPr>
          <a:xfrm>
            <a:off x="275983" y="2982232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Data-Driven Approach</a:t>
            </a:r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35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Data-Driven Approach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51721" y="1408758"/>
            <a:ext cx="281421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b="1" dirty="0">
                <a:latin typeface="Roboto Condensed" panose="020B0604020202020204" charset="0"/>
                <a:ea typeface="Roboto Condensed" panose="020B0604020202020204" charset="0"/>
              </a:rPr>
              <a:t>Post-Birth Score</a:t>
            </a:r>
          </a:p>
          <a:p>
            <a:endParaRPr lang="en-US" sz="20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1st APGAR Score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5th APGAR Score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10th APGAR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Score SpO2 at Birth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38108" y="1408758"/>
            <a:ext cx="435873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" panose="020B0604020202020204" charset="0"/>
                <a:ea typeface="Roboto Condensed" panose="020B0604020202020204" charset="0"/>
              </a:rPr>
              <a:t>Pre-Birth Variables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0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CTG Aberrations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Fetal SpO2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Fetal Heart Rate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Cervical Dilatation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Meconium-stained liquor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Parity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Intra Uterine Growth Percentile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000" dirty="0">
                <a:latin typeface="Roboto Condensed" panose="020B0604020202020204" charset="0"/>
                <a:ea typeface="Roboto Condensed" panose="020B0604020202020204" charset="0"/>
              </a:rPr>
              <a:t>Fetal movement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3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Data-Driven Approach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2" descr="WHAT&amp;#39;S AN APGAR SCORE (and why is it important to my baby)? | Birth Injury  Lawyers Alliance">
            <a:extLst>
              <a:ext uri="{FF2B5EF4-FFF2-40B4-BE49-F238E27FC236}">
                <a16:creationId xmlns:a16="http://schemas.microsoft.com/office/drawing/2014/main" id="{91CDED16-122C-4F22-97E4-426C79E78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34065" y="1356929"/>
            <a:ext cx="4272610" cy="366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3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1" y="357730"/>
            <a:ext cx="5797296" cy="89154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CARDIOTOCOGRAPHY (CTG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45769" y="1736446"/>
            <a:ext cx="13856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350">
                <a:solidFill>
                  <a:schemeClr val="tx1"/>
                </a:solidFill>
                <a:latin typeface="Arial" panose="020B0604020202020204" pitchFamily="34" charset="0"/>
              </a:rPr>
              <a:t/>
            </a:r>
            <a:br>
              <a:rPr lang="en-US" altLang="en-US" sz="1350">
                <a:solidFill>
                  <a:schemeClr val="tx1"/>
                </a:solidFill>
                <a:latin typeface="Arial" panose="020B0604020202020204" pitchFamily="34" charset="0"/>
              </a:rPr>
            </a:br>
            <a:endParaRPr lang="en-US" altLang="en-US" sz="135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3" y="895988"/>
            <a:ext cx="5263423" cy="3154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hand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9F9F4899-D254-4E76-AAE7-F5F79BAAF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354" y="18042"/>
            <a:ext cx="3186586" cy="48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8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Data-Driven Approach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CBF13CC-2F81-4A27-B3D8-A94974126F0D}"/>
              </a:ext>
            </a:extLst>
          </p:cNvPr>
          <p:cNvSpPr txBox="1">
            <a:spLocks/>
          </p:cNvSpPr>
          <p:nvPr/>
        </p:nvSpPr>
        <p:spPr>
          <a:xfrm>
            <a:off x="651721" y="1726339"/>
            <a:ext cx="8079828" cy="2782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buFont typeface="Roboto Condensed Light"/>
              <a:buNone/>
            </a:pP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FORM: </a:t>
            </a:r>
            <a:r>
              <a:rPr lang="en-US" sz="12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Commonly data is in analog form.</a:t>
            </a:r>
          </a:p>
          <a:p>
            <a:pPr marL="0" indent="0">
              <a:buFont typeface="Roboto Condensed Light"/>
              <a:buNone/>
            </a:pP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TRACINGS ON CTG:</a:t>
            </a:r>
          </a:p>
          <a:p>
            <a:pPr algn="just"/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Fetal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rate: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110-160 bpm</a:t>
            </a:r>
          </a:p>
          <a:p>
            <a:pPr algn="just"/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Variability: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5-25 bpm.</a:t>
            </a:r>
          </a:p>
          <a:p>
            <a:pPr algn="just"/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rate: 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120-160bpm</a:t>
            </a:r>
          </a:p>
          <a:p>
            <a:pPr algn="just"/>
            <a:r>
              <a:rPr lang="en-US" sz="16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Decelerations:</a:t>
            </a:r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Variable decelerations with no concerning characteristics for less than 90 minutes</a:t>
            </a:r>
          </a:p>
          <a:p>
            <a:pPr marL="0" indent="0">
              <a:buFont typeface="Roboto Condensed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0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>
            <a:spLocks noGrp="1"/>
          </p:cNvSpPr>
          <p:nvPr>
            <p:ph type="ctrTitle"/>
          </p:nvPr>
        </p:nvSpPr>
        <p:spPr>
          <a:xfrm>
            <a:off x="275983" y="2982232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/>
              <a:t>Next Milestone</a:t>
            </a:r>
          </a:p>
        </p:txBody>
      </p:sp>
      <p:sp>
        <p:nvSpPr>
          <p:cNvPr id="558" name="Google Shape;558;p36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966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1273" y="1199250"/>
            <a:ext cx="5327913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 algn="just">
              <a:buNone/>
            </a:pPr>
            <a:r>
              <a:rPr lang="en-US" sz="1400" i="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The use of conventional cardiotocographic (CTG) monitoring of fetal well-being before birth and during labor is associated with an increased caesarean section rate which could have been prevented through a normal delivery (Spontaneous vaginal delivery). </a:t>
            </a:r>
          </a:p>
          <a:p>
            <a:pPr marL="38100" indent="0" algn="just">
              <a:buNone/>
            </a:pPr>
            <a:endParaRPr lang="en-US" sz="1400" i="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Arial"/>
              <a:sym typeface="Arial"/>
            </a:endParaRPr>
          </a:p>
          <a:p>
            <a:pPr marL="38100" indent="0" algn="just">
              <a:buNone/>
            </a:pPr>
            <a:r>
              <a:rPr lang="en-US" sz="1400" i="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To reduce the number of caesarean sections performed for non-reassuring fetal status, adaptation of pulse oximetry for use in the unborn fetus could potentially contribute to improved evaluation. This could, therefore, </a:t>
            </a:r>
            <a:r>
              <a:rPr lang="en-US" sz="1400" b="1" i="0" u="sng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  <a:sym typeface="Arial"/>
              </a:rPr>
              <a:t>lead to a reduction in caesarean sections without any change in neonatal outcome. </a:t>
            </a:r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85158" y="595617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Roboto Condensed" panose="020B0604020202020204" charset="0"/>
                <a:ea typeface="Roboto Condensed" panose="020B0604020202020204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803850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Milestones</a:t>
            </a:r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361296" y="1570513"/>
            <a:ext cx="6996163" cy="30090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Developing a Schematic and Bill of Material (BOM) for SpO2 data Acquisition Card.</a:t>
            </a:r>
          </a:p>
          <a:p>
            <a:pPr marL="76200" indent="0" algn="just">
              <a:buNone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Getting a Hospital on board for data collection. 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Getting Patients pre delivery data and post delivery data for machine learning models</a:t>
            </a:r>
          </a:p>
          <a:p>
            <a:pPr marL="76200" indent="0" algn="just">
              <a:buNone/>
            </a:pPr>
            <a:endParaRPr lang="en-US" sz="1400" dirty="0">
              <a:solidFill>
                <a:srgbClr val="000000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Developing Machine learning models for Data driven approach with the Data.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27198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5"/>
                </a:solidFill>
              </a:rPr>
              <a:t>THANKS!</a:t>
            </a:r>
            <a:endParaRPr sz="6000" dirty="0">
              <a:solidFill>
                <a:schemeClr val="accent5"/>
              </a:solidFill>
            </a:endParaRPr>
          </a:p>
        </p:txBody>
      </p:sp>
      <p:grpSp>
        <p:nvGrpSpPr>
          <p:cNvPr id="526" name="Google Shape;526;p33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527" name="Google Shape;527;p3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Team Introduction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85065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introduction</a:t>
            </a:r>
            <a:endParaRPr dirty="0"/>
          </a:p>
        </p:txBody>
      </p:sp>
      <p:sp>
        <p:nvSpPr>
          <p:cNvPr id="744" name="Google Shape;744;p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46" name="Google Shape;746;p43"/>
          <p:cNvSpPr txBox="1"/>
          <p:nvPr/>
        </p:nvSpPr>
        <p:spPr>
          <a:xfrm>
            <a:off x="592148" y="1953079"/>
            <a:ext cx="1638659" cy="44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M. Umair Arif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R&amp;D Facilitator</a:t>
            </a:r>
            <a:endParaRPr lang="en-US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8" name="Google Shape;748;p43"/>
          <p:cNvSpPr txBox="1"/>
          <p:nvPr/>
        </p:nvSpPr>
        <p:spPr>
          <a:xfrm>
            <a:off x="324951" y="3392038"/>
            <a:ext cx="2327122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-US" sz="1600" b="1" dirty="0" err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Muzammil</a:t>
            </a:r>
            <a:r>
              <a:rPr lang="en-US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Bhatti</a:t>
            </a:r>
            <a:r>
              <a:rPr lang="en-US" sz="1600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-US" sz="1600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Electronics </a:t>
            </a:r>
            <a:r>
              <a:rPr lang="en-US" sz="1600" dirty="0" smtClean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Engineer</a:t>
            </a:r>
            <a:endParaRPr lang="en-US" sz="16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algn="ctr">
              <a:spcBef>
                <a:spcPts val="400"/>
              </a:spcBef>
              <a:spcAft>
                <a:spcPts val="400"/>
              </a:spcAft>
            </a:pPr>
            <a:endParaRPr lang="en-US" sz="16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0" name="Google Shape;750;p43"/>
          <p:cNvSpPr txBox="1"/>
          <p:nvPr/>
        </p:nvSpPr>
        <p:spPr>
          <a:xfrm>
            <a:off x="2671529" y="195307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Syed Amer Kabir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 Consultant</a:t>
            </a: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2" name="Google Shape;752;p43"/>
          <p:cNvSpPr txBox="1"/>
          <p:nvPr/>
        </p:nvSpPr>
        <p:spPr>
          <a:xfrm>
            <a:off x="6698296" y="3397527"/>
            <a:ext cx="22320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Osama Yusuf Hassan</a:t>
            </a:r>
            <a:endParaRPr lang="en" sz="1600"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algn="ctr"/>
            <a:r>
              <a:rPr lang="en" sz="1600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 Engineer</a:t>
            </a:r>
            <a:endParaRPr lang="en-US" sz="1600" dirty="0">
              <a:solidFill>
                <a:schemeClr val="dk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3" name="Google Shape;753;p43"/>
          <p:cNvSpPr/>
          <p:nvPr/>
        </p:nvSpPr>
        <p:spPr>
          <a:xfrm>
            <a:off x="315223" y="623918"/>
            <a:ext cx="303511" cy="303511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50;p43"/>
          <p:cNvSpPr txBox="1"/>
          <p:nvPr/>
        </p:nvSpPr>
        <p:spPr>
          <a:xfrm>
            <a:off x="4834210" y="1954842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Dr.A</a:t>
            </a:r>
            <a:r>
              <a:rPr lang="en-US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</a:t>
            </a:r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 Shoaib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Medical Consultant</a:t>
            </a: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" name="Google Shape;750;p43"/>
          <p:cNvSpPr txBox="1"/>
          <p:nvPr/>
        </p:nvSpPr>
        <p:spPr>
          <a:xfrm>
            <a:off x="2671529" y="339598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Wafa Zehra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Biomedical Engineer</a:t>
            </a: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" name="Google Shape;750;p43"/>
          <p:cNvSpPr txBox="1"/>
          <p:nvPr/>
        </p:nvSpPr>
        <p:spPr>
          <a:xfrm>
            <a:off x="4834210" y="339598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Saba Fatima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Biomedical Engineer</a:t>
            </a: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Google Shape;750;p43">
            <a:extLst>
              <a:ext uri="{FF2B5EF4-FFF2-40B4-BE49-F238E27FC236}">
                <a16:creationId xmlns:a16="http://schemas.microsoft.com/office/drawing/2014/main" id="{CB759A7B-BA32-4F67-8F83-73E10B73085B}"/>
              </a:ext>
            </a:extLst>
          </p:cNvPr>
          <p:cNvSpPr txBox="1"/>
          <p:nvPr/>
        </p:nvSpPr>
        <p:spPr>
          <a:xfrm>
            <a:off x="6996891" y="1953079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Dr.</a:t>
            </a:r>
            <a:r>
              <a:rPr lang="en-US" sz="1600" b="1" dirty="0" err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Sumayya</a:t>
            </a:r>
            <a: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  <a:t/>
            </a:r>
            <a:br>
              <a:rPr lang="en" dirty="0"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dirty="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Medical Consultant</a:t>
            </a: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6678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4" y="2871148"/>
            <a:ext cx="4501237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/>
              <a:t>Understanding the Problem (Adult and Fetal SpO2)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95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Fundamental Principles 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213985" y="1517921"/>
            <a:ext cx="6458980" cy="271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18586" y="1698971"/>
            <a:ext cx="71224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Pulse oximetry is based on the principle that oxygenated and deoxygenated Hemoglobin, differentially absorb red and near-infrared (IR) light.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Both hemoglobin have significant differences in absorption at red and near-IR light because these two wavelengths penetrate tissues well. 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These </a:t>
            </a:r>
            <a:r>
              <a:rPr lang="en-US" sz="1200" b="1" u="sng" dirty="0">
                <a:latin typeface="Roboto Condensed" panose="020B0604020202020204" charset="0"/>
                <a:ea typeface="Roboto Condensed" panose="020B0604020202020204" charset="0"/>
              </a:rPr>
              <a:t>associations of length and concentration are defined as Beer-Lambert law</a:t>
            </a: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. Application of this law requires that a substance being measured is non-turbid, the length of the vessel is constant and there is nothing between the source and the sensor except, the substance which is being tested.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Conventional pulse oximetry </a:t>
            </a:r>
            <a:r>
              <a:rPr lang="en-US" sz="1200" b="1" u="sng" dirty="0">
                <a:latin typeface="Roboto Condensed" panose="020B0604020202020204" charset="0"/>
                <a:ea typeface="Roboto Condensed" panose="020B0604020202020204" charset="0"/>
              </a:rPr>
              <a:t>violates all these conditions</a:t>
            </a: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Conventional Pulse oximetry is, hence, an approximation to Beer-Lambert's law. Calibration of the pulse oximeter is, hence, done through look-up tables</a:t>
            </a:r>
            <a:r>
              <a:rPr lang="en-US" sz="1200" b="1" u="sng" dirty="0">
                <a:latin typeface="Roboto Condensed" panose="020B0604020202020204" charset="0"/>
                <a:ea typeface="Roboto Condensed" panose="020B0604020202020204" charset="0"/>
              </a:rPr>
              <a:t>, which are obtained through empirical testing</a:t>
            </a: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</a:p>
          <a:p>
            <a:pPr algn="just"/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Fundamental Principles 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213985" y="1517921"/>
            <a:ext cx="6458980" cy="2710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3BB67526-6142-4045-8030-0A325B171ED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272" y="1342239"/>
            <a:ext cx="4080855" cy="2885811"/>
          </a:xfrm>
          <a:prstGeom prst="rect">
            <a:avLst/>
          </a:prstGeom>
        </p:spPr>
      </p:pic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1713644" y="4316349"/>
            <a:ext cx="4626139" cy="6357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100" b="1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Absorption Spectrum of Oxyhemoglobin </a:t>
            </a:r>
            <a:r>
              <a:rPr lang="en-US" sz="1100" b="1" dirty="0">
                <a:latin typeface="Roboto Condensed" panose="020B0604020202020204" charset="0"/>
                <a:ea typeface="Roboto Condensed" panose="020B0604020202020204" charset="0"/>
              </a:rPr>
              <a:t>(HbO</a:t>
            </a:r>
            <a:r>
              <a:rPr lang="en-US" sz="1100" b="1" baseline="-25000" dirty="0">
                <a:latin typeface="Roboto Condensed" panose="020B0604020202020204" charset="0"/>
                <a:ea typeface="Roboto Condensed" panose="020B0604020202020204" charset="0"/>
              </a:rPr>
              <a:t>2</a:t>
            </a:r>
            <a:r>
              <a:rPr lang="en-US" sz="1100" b="1" dirty="0">
                <a:latin typeface="Roboto Condensed" panose="020B0604020202020204" charset="0"/>
                <a:ea typeface="Roboto Condensed" panose="020B0604020202020204" charset="0"/>
              </a:rPr>
              <a:t>) </a:t>
            </a:r>
            <a:r>
              <a:rPr lang="en-US" sz="1100" b="1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and </a:t>
            </a:r>
            <a:r>
              <a:rPr lang="en-US" sz="1100" b="1" dirty="0" err="1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deoxyhemoglobin</a:t>
            </a:r>
            <a:r>
              <a:rPr lang="en-US" sz="1100" b="1" dirty="0">
                <a:effectLst/>
                <a:latin typeface="Roboto Condensed" panose="020B0604020202020204" charset="0"/>
                <a:ea typeface="Roboto Condensed" panose="020B0604020202020204" charset="0"/>
                <a:cs typeface="Times New Roman" panose="02020603050405020304" pitchFamily="18" charset="0"/>
              </a:rPr>
              <a:t> (Hb). The difference at Red and Infrared Points, which coincides to the wavelength of 700 nm and 900 nm, respectively, is used by pulse oximeter. </a:t>
            </a:r>
          </a:p>
        </p:txBody>
      </p:sp>
    </p:spTree>
    <p:extLst>
      <p:ext uri="{BB962C8B-B14F-4D97-AF65-F5344CB8AC3E}">
        <p14:creationId xmlns:p14="http://schemas.microsoft.com/office/powerpoint/2010/main" val="210302102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1329</Words>
  <Application>Microsoft Office PowerPoint</Application>
  <PresentationFormat>On-screen Show (16:9)</PresentationFormat>
  <Paragraphs>287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Roboto Condensed Light</vt:lpstr>
      <vt:lpstr>AdvOT596495f2</vt:lpstr>
      <vt:lpstr>Roboto Condensed</vt:lpstr>
      <vt:lpstr>Wingdings</vt:lpstr>
      <vt:lpstr>Calibri</vt:lpstr>
      <vt:lpstr>Arvo</vt:lpstr>
      <vt:lpstr>NimbusRomNo9L-Regu</vt:lpstr>
      <vt:lpstr>Times New Roman</vt:lpstr>
      <vt:lpstr>Cambria Math</vt:lpstr>
      <vt:lpstr>Salerio template</vt:lpstr>
      <vt:lpstr>Design of a Non-Invasive Transabdominal Fetal Pulse Oximeter</vt:lpstr>
      <vt:lpstr>Project Description</vt:lpstr>
      <vt:lpstr>Introduction</vt:lpstr>
      <vt:lpstr>PowerPoint Presentation</vt:lpstr>
      <vt:lpstr>Team Introduction</vt:lpstr>
      <vt:lpstr>Team introduction</vt:lpstr>
      <vt:lpstr>Understanding the Problem (Adult and Fetal SpO2)</vt:lpstr>
      <vt:lpstr>Fundamental Principles </vt:lpstr>
      <vt:lpstr>Fundamental Principles </vt:lpstr>
      <vt:lpstr>Fundamental Principles </vt:lpstr>
      <vt:lpstr>PowerPoint Presentation</vt:lpstr>
      <vt:lpstr>Beer – Lambert Law</vt:lpstr>
      <vt:lpstr>PowerPoint Presentation</vt:lpstr>
      <vt:lpstr>PowerPoint Presentation</vt:lpstr>
      <vt:lpstr>Two Possible Approaches to solve this problem</vt:lpstr>
      <vt:lpstr>Theoretical Modeling and Computational Approach</vt:lpstr>
      <vt:lpstr>Data-Driven Approach</vt:lpstr>
      <vt:lpstr>Theoretical Modeling and Computational Approach</vt:lpstr>
      <vt:lpstr>Research Papers </vt:lpstr>
      <vt:lpstr>The Process of Fetal SpO2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SpO2 Testing</vt:lpstr>
      <vt:lpstr>Results:</vt:lpstr>
      <vt:lpstr>PowerPoint Presentation</vt:lpstr>
      <vt:lpstr>PowerPoint Presentation</vt:lpstr>
      <vt:lpstr>Data-Driven Approach</vt:lpstr>
      <vt:lpstr>Data-Driven Approach</vt:lpstr>
      <vt:lpstr>Data-Driven Approach</vt:lpstr>
      <vt:lpstr>CARDIOTOCOGRAPHY (CTG)</vt:lpstr>
      <vt:lpstr>Data-Driven Approach</vt:lpstr>
      <vt:lpstr>Next Milestone</vt:lpstr>
      <vt:lpstr>Milestones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Fetal Pulse Oximetry for Pre-Partum Assessment of Fetal Oxygenation Status and Fetal Well-being</dc:title>
  <dc:creator>Saba</dc:creator>
  <cp:lastModifiedBy>User</cp:lastModifiedBy>
  <cp:revision>67</cp:revision>
  <dcterms:modified xsi:type="dcterms:W3CDTF">2022-06-09T13:20:31Z</dcterms:modified>
</cp:coreProperties>
</file>